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31.xml.rels" ContentType="application/vnd.openxmlformats-package.relationships+xml"/>
  <Override PartName="/ppt/notesSlides/_rels/notesSlide22.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33.xml.rels" ContentType="application/vnd.openxmlformats-package.relationships+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33.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7.png" ContentType="image/png"/>
  <Override PartName="/ppt/media/image26.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28.png" ContentType="image/png"/>
  <Override PartName="/ppt/media/image5.png" ContentType="image/png"/>
  <Override PartName="/ppt/media/image35.png" ContentType="image/png"/>
  <Override PartName="/ppt/media/image10.png" ContentType="image/png"/>
  <Override PartName="/ppt/media/image1.jpeg" ContentType="image/jpeg"/>
  <Override PartName="/ppt/media/image47.png" ContentType="image/png"/>
  <Override PartName="/ppt/media/image15.png" ContentType="image/png"/>
  <Override PartName="/ppt/media/image13.png" ContentType="image/png"/>
  <Override PartName="/ppt/media/image34.png" ContentType="image/png"/>
  <Override PartName="/ppt/media/image9.png" ContentType="image/png"/>
  <Override PartName="/ppt/media/image39.png" ContentType="image/png"/>
  <Override PartName="/ppt/media/image41.png" ContentType="image/png"/>
  <Override PartName="/ppt/media/image42.png" ContentType="image/png"/>
  <Override PartName="/ppt/media/image31.png" ContentType="image/png"/>
  <Override PartName="/ppt/media/image29.png" ContentType="image/png"/>
  <Override PartName="/ppt/media/image43.png" ContentType="image/png"/>
  <Override PartName="/ppt/media/image44.png" ContentType="image/png"/>
  <Override PartName="/ppt/media/image33.png" ContentType="image/png"/>
  <Override PartName="/ppt/media/image38.png" ContentType="image/png"/>
  <Override PartName="/ppt/media/image8.png" ContentType="image/png"/>
  <Override PartName="/ppt/media/image45.png" ContentType="image/png"/>
  <Override PartName="/ppt/media/image46.png" ContentType="image/png"/>
  <Override PartName="/ppt/media/image48.png" ContentType="image/png"/>
  <Override PartName="/ppt/media/image11.png" ContentType="image/png"/>
  <Override PartName="/ppt/media/image12.png" ContentType="image/png"/>
  <Override PartName="/ppt/media/image37.png" ContentType="image/png"/>
  <Override PartName="/ppt/media/image7.png" ContentType="image/png"/>
  <Override PartName="/ppt/media/image6.png" ContentType="image/png"/>
  <Override PartName="/ppt/media/image36.png" ContentType="image/png"/>
  <Override PartName="/ppt/media/image40.png" ContentType="image/png"/>
  <Override PartName="/ppt/media/image4.jpeg" ContentType="image/jpeg"/>
  <Override PartName="/ppt/media/image32.png" ContentType="image/png"/>
  <Override PartName="/ppt/media/image2.png" ContentType="image/png"/>
  <Override PartName="/ppt/media/image25.png" ContentType="image/png"/>
  <Override PartName="/ppt/media/image30.png" ContentType="image/png"/>
  <Override PartName="/ppt/media/image3.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0.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sldImg"/>
          </p:nvPr>
        </p:nvSpPr>
        <p:spPr>
          <a:xfrm>
            <a:off x="381240" y="694800"/>
            <a:ext cx="6095160" cy="342864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82" name="PlaceHolder 2"/>
          <p:cNvSpPr>
            <a:spLocks noGrp="1"/>
          </p:cNvSpPr>
          <p:nvPr>
            <p:ph type="body"/>
          </p:nvPr>
        </p:nvSpPr>
        <p:spPr>
          <a:xfrm>
            <a:off x="685800" y="4343400"/>
            <a:ext cx="5486040" cy="41144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3" name="PlaceHolder 3"/>
          <p:cNvSpPr>
            <a:spLocks noGrp="1"/>
          </p:cNvSpPr>
          <p:nvPr>
            <p:ph type="hdr"/>
          </p:nvPr>
        </p:nvSpPr>
        <p:spPr>
          <a:xfrm>
            <a:off x="0" y="0"/>
            <a:ext cx="2975760" cy="4568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4" name="PlaceHolder 4"/>
          <p:cNvSpPr>
            <a:spLocks noGrp="1"/>
          </p:cNvSpPr>
          <p:nvPr>
            <p:ph type="dt"/>
          </p:nvPr>
        </p:nvSpPr>
        <p:spPr>
          <a:xfrm>
            <a:off x="3881880" y="0"/>
            <a:ext cx="2975760" cy="4568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5" name="PlaceHolder 5"/>
          <p:cNvSpPr>
            <a:spLocks noGrp="1"/>
          </p:cNvSpPr>
          <p:nvPr>
            <p:ph type="ftr"/>
          </p:nvPr>
        </p:nvSpPr>
        <p:spPr>
          <a:xfrm>
            <a:off x="0" y="8686800"/>
            <a:ext cx="2975760" cy="4568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6" name="PlaceHolder 6"/>
          <p:cNvSpPr>
            <a:spLocks noGrp="1"/>
          </p:cNvSpPr>
          <p:nvPr>
            <p:ph type="sldNum"/>
          </p:nvPr>
        </p:nvSpPr>
        <p:spPr>
          <a:xfrm>
            <a:off x="3881880" y="8686800"/>
            <a:ext cx="2975760" cy="456840"/>
          </a:xfrm>
          <a:prstGeom prst="rect">
            <a:avLst/>
          </a:prstGeom>
        </p:spPr>
        <p:txBody>
          <a:bodyPr lIns="0" rIns="0" tIns="0" bIns="0" anchor="b">
            <a:noAutofit/>
          </a:bodyPr>
          <a:p>
            <a:pPr algn="r"/>
            <a:fld id="{8442CEAC-E20C-4CB9-AA6E-12E07FE2776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381240" y="685800"/>
            <a:ext cx="6095520" cy="3428640"/>
          </a:xfrm>
          <a:prstGeom prst="rect">
            <a:avLst/>
          </a:prstGeom>
        </p:spPr>
      </p:sp>
      <p:sp>
        <p:nvSpPr>
          <p:cNvPr id="226"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Mention the use of wordcloud</a:t>
            </a: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381240" y="685800"/>
            <a:ext cx="6095520" cy="3428640"/>
          </a:xfrm>
          <a:prstGeom prst="rect">
            <a:avLst/>
          </a:prstGeom>
        </p:spPr>
      </p:sp>
      <p:sp>
        <p:nvSpPr>
          <p:cNvPr id="22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Here we can see a more intuitive breakdown of the number of UNIQUE ingredients in each country. This is basically the same data that we saw in the previous slide, but in a more digestible </a:t>
            </a:r>
            <a:br/>
            <a:r>
              <a:rPr b="0" lang="en" sz="1100" spc="-1" strike="noStrike">
                <a:latin typeface="Arial"/>
              </a:rPr>
              <a:t>form. </a:t>
            </a:r>
            <a:endParaRPr b="0" lang="en-US"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381240" y="685800"/>
            <a:ext cx="6095520" cy="3428640"/>
          </a:xfrm>
          <a:prstGeom prst="rect">
            <a:avLst/>
          </a:prstGeom>
        </p:spPr>
      </p:sp>
      <p:sp>
        <p:nvSpPr>
          <p:cNvPr id="23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Here, we can observe the complexity of each type of cuisine. We can observe that </a:t>
            </a:r>
            <a:endParaRPr b="0" lang="en-US"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381240" y="685800"/>
            <a:ext cx="6095520" cy="3428640"/>
          </a:xfrm>
          <a:prstGeom prst="rect">
            <a:avLst/>
          </a:prstGeom>
        </p:spPr>
      </p:sp>
      <p:sp>
        <p:nvSpPr>
          <p:cNvPr id="232"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800" spc="-1" strike="noStrike">
                <a:solidFill>
                  <a:srgbClr val="000000"/>
                </a:solidFill>
                <a:latin typeface="Open Sans"/>
                <a:ea typeface="Open Sans"/>
              </a:rPr>
              <a:t>Onions &amp; Olive oil classified as healthy ingredients by American Cancer Society. </a:t>
            </a:r>
            <a:endParaRPr b="0" lang="en-US" sz="1800" spc="-1" strike="noStrike">
              <a:latin typeface="Arial"/>
            </a:endParaRPr>
          </a:p>
          <a:p>
            <a:pPr lvl="1" marL="914400" indent="-329760">
              <a:lnSpc>
                <a:spcPct val="115000"/>
              </a:lnSpc>
              <a:spcBef>
                <a:spcPts val="1199"/>
              </a:spcBef>
              <a:buClr>
                <a:srgbClr val="000000"/>
              </a:buClr>
              <a:buFont typeface="Open Sans"/>
              <a:buChar char="◆"/>
              <a:tabLst>
                <a:tab algn="l" pos="0"/>
              </a:tabLst>
            </a:pPr>
            <a:r>
              <a:rPr b="0" lang="en" sz="1300" spc="-1" strike="noStrike">
                <a:solidFill>
                  <a:srgbClr val="202124"/>
                </a:solidFill>
                <a:highlight>
                  <a:srgbClr val="000000"/>
                </a:highlight>
                <a:latin typeface="Economica"/>
                <a:ea typeface="Economica"/>
              </a:rPr>
              <a:t>Rich in </a:t>
            </a:r>
            <a:r>
              <a:rPr b="1" lang="en" sz="1300" spc="-1" strike="noStrike">
                <a:solidFill>
                  <a:srgbClr val="202124"/>
                </a:solidFill>
                <a:highlight>
                  <a:srgbClr val="f9cb9c"/>
                </a:highlight>
                <a:latin typeface="Economica"/>
                <a:ea typeface="Economica"/>
              </a:rPr>
              <a:t>Oleic Acid</a:t>
            </a:r>
            <a:r>
              <a:rPr b="0" lang="en" sz="1300" spc="-1" strike="noStrike">
                <a:solidFill>
                  <a:srgbClr val="202124"/>
                </a:solidFill>
                <a:highlight>
                  <a:srgbClr val="000000"/>
                </a:highlight>
                <a:latin typeface="Economica"/>
                <a:ea typeface="Economica"/>
              </a:rPr>
              <a:t>, a Very Healthy Fat</a:t>
            </a:r>
            <a:endParaRPr b="0" lang="en-US" sz="1300" spc="-1" strike="noStrike">
              <a:latin typeface="Arial"/>
            </a:endParaRPr>
          </a:p>
          <a:p>
            <a:pPr>
              <a:lnSpc>
                <a:spcPct val="115000"/>
              </a:lnSpc>
              <a:tabLst>
                <a:tab algn="l" pos="0"/>
              </a:tabLst>
            </a:pPr>
            <a:endParaRPr b="0" lang="en-US" sz="13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381240" y="685800"/>
            <a:ext cx="6095520" cy="3428640"/>
          </a:xfrm>
          <a:prstGeom prst="rect">
            <a:avLst/>
          </a:prstGeom>
        </p:spPr>
      </p:sp>
      <p:sp>
        <p:nvSpPr>
          <p:cNvPr id="234"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800" spc="-1" strike="noStrike">
                <a:solidFill>
                  <a:srgbClr val="000000"/>
                </a:solidFill>
                <a:latin typeface="Open Sans"/>
                <a:ea typeface="Open Sans"/>
              </a:rPr>
              <a:t>Onions &amp; Olive oil classified as healthy ingredients by American Cancer Society. </a:t>
            </a:r>
            <a:endParaRPr b="0" lang="en-US" sz="1800" spc="-1" strike="noStrike">
              <a:latin typeface="Arial"/>
            </a:endParaRPr>
          </a:p>
          <a:p>
            <a:pPr lvl="1" marL="914400" indent="-329760">
              <a:lnSpc>
                <a:spcPct val="115000"/>
              </a:lnSpc>
              <a:spcBef>
                <a:spcPts val="1199"/>
              </a:spcBef>
              <a:buClr>
                <a:srgbClr val="000000"/>
              </a:buClr>
              <a:buFont typeface="Open Sans"/>
              <a:buChar char="◆"/>
              <a:tabLst>
                <a:tab algn="l" pos="0"/>
              </a:tabLst>
            </a:pPr>
            <a:r>
              <a:rPr b="0" lang="en" sz="1300" spc="-1" strike="noStrike">
                <a:solidFill>
                  <a:srgbClr val="202124"/>
                </a:solidFill>
                <a:highlight>
                  <a:srgbClr val="000000"/>
                </a:highlight>
                <a:latin typeface="Economica"/>
                <a:ea typeface="Economica"/>
              </a:rPr>
              <a:t>Rich in </a:t>
            </a:r>
            <a:r>
              <a:rPr b="1" lang="en" sz="1300" spc="-1" strike="noStrike">
                <a:solidFill>
                  <a:srgbClr val="202124"/>
                </a:solidFill>
                <a:highlight>
                  <a:srgbClr val="f9cb9c"/>
                </a:highlight>
                <a:latin typeface="Economica"/>
                <a:ea typeface="Economica"/>
              </a:rPr>
              <a:t>Oleic Acid</a:t>
            </a:r>
            <a:r>
              <a:rPr b="0" lang="en" sz="1300" spc="-1" strike="noStrike">
                <a:solidFill>
                  <a:srgbClr val="202124"/>
                </a:solidFill>
                <a:highlight>
                  <a:srgbClr val="000000"/>
                </a:highlight>
                <a:latin typeface="Economica"/>
                <a:ea typeface="Economica"/>
              </a:rPr>
              <a:t>, a Very Healthy Fat</a:t>
            </a:r>
            <a:endParaRPr b="0" lang="en-US" sz="1300" spc="-1" strike="noStrike">
              <a:latin typeface="Arial"/>
            </a:endParaRPr>
          </a:p>
          <a:p>
            <a:pPr>
              <a:lnSpc>
                <a:spcPct val="115000"/>
              </a:lnSpc>
              <a:tabLst>
                <a:tab algn="l" pos="0"/>
              </a:tabLst>
            </a:pPr>
            <a:endParaRPr b="0" lang="en-US" sz="13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381240" y="685800"/>
            <a:ext cx="6095520" cy="3428640"/>
          </a:xfrm>
          <a:prstGeom prst="rect">
            <a:avLst/>
          </a:prstGeom>
        </p:spPr>
      </p:sp>
      <p:sp>
        <p:nvSpPr>
          <p:cNvPr id="236"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800" spc="-1" strike="noStrike">
                <a:solidFill>
                  <a:srgbClr val="000000"/>
                </a:solidFill>
                <a:latin typeface="Open Sans"/>
                <a:ea typeface="Open Sans"/>
              </a:rPr>
              <a:t>Onions &amp; Olive oil classified as healthy ingredients by American Cancer Society. </a:t>
            </a:r>
            <a:endParaRPr b="0" lang="en-US" sz="1800" spc="-1" strike="noStrike">
              <a:latin typeface="Arial"/>
            </a:endParaRPr>
          </a:p>
          <a:p>
            <a:pPr lvl="1" marL="914400" indent="-329760">
              <a:lnSpc>
                <a:spcPct val="115000"/>
              </a:lnSpc>
              <a:spcBef>
                <a:spcPts val="1199"/>
              </a:spcBef>
              <a:buClr>
                <a:srgbClr val="000000"/>
              </a:buClr>
              <a:buFont typeface="Open Sans"/>
              <a:buChar char="◆"/>
              <a:tabLst>
                <a:tab algn="l" pos="0"/>
              </a:tabLst>
            </a:pPr>
            <a:r>
              <a:rPr b="0" lang="en" sz="1300" spc="-1" strike="noStrike">
                <a:solidFill>
                  <a:srgbClr val="202124"/>
                </a:solidFill>
                <a:highlight>
                  <a:srgbClr val="000000"/>
                </a:highlight>
                <a:latin typeface="Economica"/>
                <a:ea typeface="Economica"/>
              </a:rPr>
              <a:t>Rich in </a:t>
            </a:r>
            <a:r>
              <a:rPr b="1" lang="en" sz="1300" spc="-1" strike="noStrike">
                <a:solidFill>
                  <a:srgbClr val="202124"/>
                </a:solidFill>
                <a:highlight>
                  <a:srgbClr val="f9cb9c"/>
                </a:highlight>
                <a:latin typeface="Economica"/>
                <a:ea typeface="Economica"/>
              </a:rPr>
              <a:t>Oleic Acid</a:t>
            </a:r>
            <a:r>
              <a:rPr b="0" lang="en" sz="1300" spc="-1" strike="noStrike">
                <a:solidFill>
                  <a:srgbClr val="202124"/>
                </a:solidFill>
                <a:highlight>
                  <a:srgbClr val="000000"/>
                </a:highlight>
                <a:latin typeface="Economica"/>
                <a:ea typeface="Economica"/>
              </a:rPr>
              <a:t>, a Very Healthy Fat</a:t>
            </a:r>
            <a:endParaRPr b="0" lang="en-US" sz="1300" spc="-1" strike="noStrike">
              <a:latin typeface="Arial"/>
            </a:endParaRPr>
          </a:p>
          <a:p>
            <a:pPr>
              <a:lnSpc>
                <a:spcPct val="115000"/>
              </a:lnSpc>
              <a:tabLst>
                <a:tab algn="l" pos="0"/>
              </a:tabLst>
            </a:pPr>
            <a:endParaRPr b="0" lang="en-US" sz="13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sldImg"/>
          </p:nvPr>
        </p:nvSpPr>
        <p:spPr>
          <a:xfrm>
            <a:off x="381240" y="685800"/>
            <a:ext cx="6095520" cy="3428640"/>
          </a:xfrm>
          <a:prstGeom prst="rect">
            <a:avLst/>
          </a:prstGeom>
        </p:spPr>
      </p:sp>
      <p:sp>
        <p:nvSpPr>
          <p:cNvPr id="238"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Aft>
                <a:spcPts val="1199"/>
              </a:spcAft>
              <a:tabLst>
                <a:tab algn="l" pos="0"/>
              </a:tabLst>
            </a:pPr>
            <a:r>
              <a:rPr b="0" lang="en" sz="1800" spc="-1" strike="noStrike">
                <a:solidFill>
                  <a:srgbClr val="000000"/>
                </a:solidFill>
                <a:latin typeface="Open Sans"/>
                <a:ea typeface="Open Sans"/>
              </a:rPr>
              <a:t>Onions &amp; Olive oil classified as healthy ingredients by American Cancer Society. </a:t>
            </a:r>
            <a:endParaRPr b="0" lang="en-US" sz="18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381240" y="685800"/>
            <a:ext cx="6095520" cy="3428640"/>
          </a:xfrm>
          <a:prstGeom prst="rect">
            <a:avLst/>
          </a:prstGeom>
        </p:spPr>
      </p:sp>
      <p:sp>
        <p:nvSpPr>
          <p:cNvPr id="240"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Aft>
                <a:spcPts val="1199"/>
              </a:spcAft>
              <a:tabLst>
                <a:tab algn="l" pos="0"/>
              </a:tabLst>
            </a:pPr>
            <a:r>
              <a:rPr b="0" lang="en" sz="1800" spc="-1" strike="noStrike">
                <a:solidFill>
                  <a:srgbClr val="000000"/>
                </a:solidFill>
                <a:latin typeface="Open Sans"/>
                <a:ea typeface="Open Sans"/>
              </a:rPr>
              <a:t>Onions &amp; Olive oil classified as healthy ingredients by American Cancer Society. </a:t>
            </a:r>
            <a:endParaRPr b="0" lang="en-US" sz="18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381240" y="685800"/>
            <a:ext cx="6095520" cy="3428640"/>
          </a:xfrm>
          <a:prstGeom prst="rect">
            <a:avLst/>
          </a:prstGeom>
        </p:spPr>
      </p:sp>
      <p:sp>
        <p:nvSpPr>
          <p:cNvPr id="242"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Aft>
                <a:spcPts val="1199"/>
              </a:spcAft>
              <a:tabLst>
                <a:tab algn="l" pos="0"/>
              </a:tabLst>
            </a:pPr>
            <a:r>
              <a:rPr b="0" lang="en" sz="1800" spc="-1" strike="noStrike">
                <a:solidFill>
                  <a:srgbClr val="000000"/>
                </a:solidFill>
                <a:latin typeface="Open Sans"/>
                <a:ea typeface="Open Sans"/>
              </a:rPr>
              <a:t>Olive and Total</a:t>
            </a:r>
            <a:endParaRPr b="0" lang="en-US" sz="18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381240" y="685800"/>
            <a:ext cx="6095520" cy="3428640"/>
          </a:xfrm>
          <a:prstGeom prst="rect">
            <a:avLst/>
          </a:prstGeom>
        </p:spPr>
      </p:sp>
      <p:sp>
        <p:nvSpPr>
          <p:cNvPr id="244"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800" spc="-1" strike="noStrike">
                <a:solidFill>
                  <a:srgbClr val="000000"/>
                </a:solidFill>
                <a:latin typeface="Open Sans"/>
                <a:ea typeface="Open Sans"/>
              </a:rPr>
              <a:t>Onions &amp; Olive oil classified as healthy ingredients by American Cancer Society. </a:t>
            </a:r>
            <a:endParaRPr b="0" lang="en-US" sz="1800" spc="-1" strike="noStrike">
              <a:latin typeface="Arial"/>
            </a:endParaRPr>
          </a:p>
          <a:p>
            <a:pPr lvl="1" marL="914400" indent="-329760">
              <a:lnSpc>
                <a:spcPct val="115000"/>
              </a:lnSpc>
              <a:spcBef>
                <a:spcPts val="1199"/>
              </a:spcBef>
              <a:buClr>
                <a:srgbClr val="000000"/>
              </a:buClr>
              <a:buFont typeface="Open Sans"/>
              <a:buChar char="◆"/>
              <a:tabLst>
                <a:tab algn="l" pos="0"/>
              </a:tabLst>
            </a:pPr>
            <a:r>
              <a:rPr b="0" lang="en" sz="1300" spc="-1" strike="noStrike">
                <a:solidFill>
                  <a:srgbClr val="202124"/>
                </a:solidFill>
                <a:highlight>
                  <a:srgbClr val="000000"/>
                </a:highlight>
                <a:latin typeface="Economica"/>
                <a:ea typeface="Economica"/>
              </a:rPr>
              <a:t>Rich in </a:t>
            </a:r>
            <a:r>
              <a:rPr b="1" lang="en" sz="1300" spc="-1" strike="noStrike">
                <a:solidFill>
                  <a:srgbClr val="202124"/>
                </a:solidFill>
                <a:highlight>
                  <a:srgbClr val="f9cb9c"/>
                </a:highlight>
                <a:latin typeface="Economica"/>
                <a:ea typeface="Economica"/>
              </a:rPr>
              <a:t>Oleic Acid</a:t>
            </a:r>
            <a:r>
              <a:rPr b="0" lang="en" sz="1300" spc="-1" strike="noStrike">
                <a:solidFill>
                  <a:srgbClr val="202124"/>
                </a:solidFill>
                <a:highlight>
                  <a:srgbClr val="000000"/>
                </a:highlight>
                <a:latin typeface="Economica"/>
                <a:ea typeface="Economica"/>
              </a:rPr>
              <a:t>, a Very Healthy Fat</a:t>
            </a:r>
            <a:endParaRPr b="0" lang="en-US" sz="1300" spc="-1" strike="noStrike">
              <a:latin typeface="Arial"/>
            </a:endParaRPr>
          </a:p>
          <a:p>
            <a:pPr>
              <a:lnSpc>
                <a:spcPct val="115000"/>
              </a:lnSpc>
              <a:tabLst>
                <a:tab algn="l" pos="0"/>
              </a:tabLst>
            </a:pPr>
            <a:endParaRPr b="0" lang="en-US" sz="13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381240" y="685800"/>
            <a:ext cx="6095520" cy="3428640"/>
          </a:xfrm>
          <a:prstGeom prst="rect">
            <a:avLst/>
          </a:prstGeom>
        </p:spPr>
      </p:sp>
      <p:sp>
        <p:nvSpPr>
          <p:cNvPr id="246"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800" spc="-1" strike="noStrike">
                <a:solidFill>
                  <a:srgbClr val="000000"/>
                </a:solidFill>
                <a:latin typeface="Open Sans"/>
                <a:ea typeface="Open Sans"/>
              </a:rPr>
              <a:t>Onions &amp; Olive oil classified as healthy ingredients by American Cancer Society. </a:t>
            </a:r>
            <a:endParaRPr b="0" lang="en-US" sz="1800" spc="-1" strike="noStrike">
              <a:latin typeface="Arial"/>
            </a:endParaRPr>
          </a:p>
          <a:p>
            <a:pPr lvl="1" marL="914400" indent="-329760">
              <a:lnSpc>
                <a:spcPct val="115000"/>
              </a:lnSpc>
              <a:spcBef>
                <a:spcPts val="1199"/>
              </a:spcBef>
              <a:buClr>
                <a:srgbClr val="000000"/>
              </a:buClr>
              <a:buFont typeface="Open Sans"/>
              <a:buChar char="◆"/>
              <a:tabLst>
                <a:tab algn="l" pos="0"/>
              </a:tabLst>
            </a:pPr>
            <a:r>
              <a:rPr b="0" lang="en" sz="1300" spc="-1" strike="noStrike">
                <a:solidFill>
                  <a:srgbClr val="202124"/>
                </a:solidFill>
                <a:highlight>
                  <a:srgbClr val="000000"/>
                </a:highlight>
                <a:latin typeface="Economica"/>
                <a:ea typeface="Economica"/>
              </a:rPr>
              <a:t>Rich in </a:t>
            </a:r>
            <a:r>
              <a:rPr b="1" lang="en" sz="1300" spc="-1" strike="noStrike">
                <a:solidFill>
                  <a:srgbClr val="202124"/>
                </a:solidFill>
                <a:highlight>
                  <a:srgbClr val="f9cb9c"/>
                </a:highlight>
                <a:latin typeface="Economica"/>
                <a:ea typeface="Economica"/>
              </a:rPr>
              <a:t>Oleic Acid</a:t>
            </a:r>
            <a:r>
              <a:rPr b="0" lang="en" sz="1300" spc="-1" strike="noStrike">
                <a:solidFill>
                  <a:srgbClr val="202124"/>
                </a:solidFill>
                <a:highlight>
                  <a:srgbClr val="000000"/>
                </a:highlight>
                <a:latin typeface="Economica"/>
                <a:ea typeface="Economica"/>
              </a:rPr>
              <a:t>, a Very Healthy Fat</a:t>
            </a:r>
            <a:endParaRPr b="0" lang="en-US" sz="1300" spc="-1" strike="noStrike">
              <a:latin typeface="Arial"/>
            </a:endParaRPr>
          </a:p>
          <a:p>
            <a:pPr>
              <a:lnSpc>
                <a:spcPct val="115000"/>
              </a:lnSpc>
              <a:tabLst>
                <a:tab algn="l" pos="0"/>
              </a:tabLst>
            </a:pPr>
            <a:endParaRPr b="0" lang="en-US" sz="13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381240" y="685800"/>
            <a:ext cx="6095520" cy="3428640"/>
          </a:xfrm>
          <a:prstGeom prst="rect">
            <a:avLst/>
          </a:prstGeom>
        </p:spPr>
      </p:sp>
      <p:sp>
        <p:nvSpPr>
          <p:cNvPr id="248" name="PlaceHolder 2"/>
          <p:cNvSpPr>
            <a:spLocks noGrp="1"/>
          </p:cNvSpPr>
          <p:nvPr>
            <p:ph type="body"/>
          </p:nvPr>
        </p:nvSpPr>
        <p:spPr>
          <a:xfrm>
            <a:off x="685800" y="4343400"/>
            <a:ext cx="5486040" cy="4114440"/>
          </a:xfrm>
          <a:prstGeom prst="rect">
            <a:avLst/>
          </a:prstGeom>
        </p:spPr>
        <p:txBody>
          <a:bodyPr tIns="91440" bIns="91440">
            <a:noAutofit/>
          </a:bodyPr>
          <a:p>
            <a:pPr marL="457200" indent="-310680">
              <a:lnSpc>
                <a:spcPct val="115000"/>
              </a:lnSpc>
              <a:buClr>
                <a:srgbClr val="000000"/>
              </a:buClr>
              <a:buFont typeface="Open Sans"/>
              <a:buChar char="-"/>
            </a:pPr>
            <a:r>
              <a:rPr b="0" lang="en" sz="1300" spc="-1" strike="noStrike">
                <a:solidFill>
                  <a:srgbClr val="000000"/>
                </a:solidFill>
                <a:latin typeface="Open Sans"/>
                <a:ea typeface="Open Sans"/>
              </a:rPr>
              <a:t> </a:t>
            </a:r>
            <a:r>
              <a:rPr b="0" lang="en" sz="1300" spc="-1" strike="noStrike">
                <a:solidFill>
                  <a:srgbClr val="000000"/>
                </a:solidFill>
                <a:latin typeface="Open Sans"/>
                <a:ea typeface="Open Sans"/>
              </a:rPr>
              <a:t>Classification problem is a predictive modeling problem where a class label is predicted for a given example of input data</a:t>
            </a:r>
            <a:endParaRPr b="0" lang="en-US" sz="13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381240" y="685800"/>
            <a:ext cx="6095520" cy="3428640"/>
          </a:xfrm>
          <a:prstGeom prst="rect">
            <a:avLst/>
          </a:prstGeom>
        </p:spPr>
      </p:sp>
      <p:sp>
        <p:nvSpPr>
          <p:cNvPr id="25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1" lang="en" sz="1050" spc="-1" strike="noStrike">
                <a:solidFill>
                  <a:srgbClr val="5f6368"/>
                </a:solidFill>
                <a:highlight>
                  <a:srgbClr val="ffffff"/>
                </a:highlight>
                <a:latin typeface="Arial"/>
              </a:rPr>
              <a:t>One hot encoding</a:t>
            </a:r>
            <a:r>
              <a:rPr b="0" lang="en" sz="1050" spc="-1" strike="noStrike">
                <a:solidFill>
                  <a:srgbClr val="4d5156"/>
                </a:solidFill>
                <a:highlight>
                  <a:srgbClr val="ffffff"/>
                </a:highlight>
                <a:latin typeface="Arial"/>
              </a:rPr>
              <a:t> creates new (binary) columns, indicating the presence of each possible value from the original data</a:t>
            </a:r>
            <a:endParaRPr b="0" lang="en-US" sz="105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381240" y="685800"/>
            <a:ext cx="6095520" cy="3428640"/>
          </a:xfrm>
          <a:prstGeom prst="rect">
            <a:avLst/>
          </a:prstGeom>
        </p:spPr>
      </p:sp>
      <p:sp>
        <p:nvSpPr>
          <p:cNvPr id="25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Only Decision Tree are learned within the course</a:t>
            </a:r>
            <a:endParaRPr b="0" lang="en-US"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381240" y="685800"/>
            <a:ext cx="6095520" cy="3428640"/>
          </a:xfrm>
          <a:prstGeom prst="rect">
            <a:avLst/>
          </a:prstGeom>
        </p:spPr>
      </p:sp>
      <p:sp>
        <p:nvSpPr>
          <p:cNvPr id="25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solidFill>
                  <a:srgbClr val="000000"/>
                </a:solidFill>
                <a:latin typeface="Arial"/>
              </a:rPr>
              <a:t> </a:t>
            </a:r>
            <a:r>
              <a:rPr b="0" lang="en" sz="1100" spc="-1" strike="noStrike">
                <a:solidFill>
                  <a:srgbClr val="000000"/>
                </a:solidFill>
                <a:latin typeface="Arial"/>
              </a:rPr>
              <a:t>High is not always good. 0.97 accuracy score in train dataset but just under 0.6 in test data.</a:t>
            </a:r>
            <a:endParaRPr b="0" lang="en-US" sz="11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381240" y="685800"/>
            <a:ext cx="6095520" cy="3428640"/>
          </a:xfrm>
          <a:prstGeom prst="rect">
            <a:avLst/>
          </a:prstGeom>
        </p:spPr>
      </p:sp>
      <p:sp>
        <p:nvSpPr>
          <p:cNvPr id="256" name="PlaceHolder 2"/>
          <p:cNvSpPr>
            <a:spLocks noGrp="1"/>
          </p:cNvSpPr>
          <p:nvPr>
            <p:ph type="body"/>
          </p:nvPr>
        </p:nvSpPr>
        <p:spPr>
          <a:xfrm>
            <a:off x="685800" y="4343400"/>
            <a:ext cx="5486040" cy="4114440"/>
          </a:xfrm>
          <a:prstGeom prst="rect">
            <a:avLst/>
          </a:prstGeom>
        </p:spPr>
        <p:txBody>
          <a:bodyPr tIns="91440" bIns="91440">
            <a:noAutofit/>
          </a:bodyPr>
          <a:p>
            <a:pPr marL="457200" indent="-317160">
              <a:lnSpc>
                <a:spcPct val="115000"/>
              </a:lnSpc>
              <a:buClr>
                <a:srgbClr val="000000"/>
              </a:buClr>
              <a:buFont typeface="Open Sans"/>
              <a:buChar char="●"/>
            </a:pPr>
            <a:r>
              <a:rPr b="0" lang="en" sz="1400" spc="-1" strike="noStrike">
                <a:solidFill>
                  <a:srgbClr val="000000"/>
                </a:solidFill>
                <a:latin typeface="Open Sans"/>
                <a:ea typeface="Open Sans"/>
              </a:rPr>
              <a:t>We have learnt how to use various visualization tools, including those beyond the course such as Word Clouds</a:t>
            </a:r>
            <a:endParaRPr b="0" lang="en-US" sz="1400" spc="-1" strike="noStrike">
              <a:latin typeface="Arial"/>
            </a:endParaRPr>
          </a:p>
          <a:p>
            <a:pPr marL="457200" indent="-317160">
              <a:lnSpc>
                <a:spcPct val="115000"/>
              </a:lnSpc>
              <a:buClr>
                <a:srgbClr val="000000"/>
              </a:buClr>
              <a:buFont typeface="Open Sans"/>
              <a:buChar char="●"/>
            </a:pPr>
            <a:r>
              <a:rPr b="0" lang="en" sz="1400" spc="-1" strike="noStrike">
                <a:solidFill>
                  <a:srgbClr val="000000"/>
                </a:solidFill>
                <a:latin typeface="Open Sans"/>
                <a:ea typeface="Open Sans"/>
              </a:rPr>
              <a:t>We have learnt how to use Exploratory Data Analysis to analyze the healthiness of the cuisine</a:t>
            </a:r>
            <a:endParaRPr b="0" lang="en-US" sz="1400" spc="-1" strike="noStrike">
              <a:latin typeface="Arial"/>
            </a:endParaRPr>
          </a:p>
          <a:p>
            <a:pPr marL="457200" indent="-317160">
              <a:lnSpc>
                <a:spcPct val="115000"/>
              </a:lnSpc>
              <a:buClr>
                <a:srgbClr val="000000"/>
              </a:buClr>
              <a:buFont typeface="Open Sans"/>
              <a:buChar char="●"/>
            </a:pPr>
            <a:r>
              <a:rPr b="0" lang="en" sz="1400" spc="-1" strike="noStrike">
                <a:solidFill>
                  <a:srgbClr val="000000"/>
                </a:solidFill>
                <a:latin typeface="Open Sans"/>
                <a:ea typeface="Open Sans"/>
              </a:rPr>
              <a:t>use different Machine Learning Models that are beyond our course.</a:t>
            </a:r>
            <a:br/>
            <a:r>
              <a:rPr b="0" lang="en" sz="700" spc="-1" strike="noStrike">
                <a:solidFill>
                  <a:srgbClr val="000000"/>
                </a:solidFill>
                <a:latin typeface="Open Sans"/>
              </a:rPr>
              <a:t> </a:t>
            </a:r>
            <a:endParaRPr b="0" lang="en-US" sz="7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sldImg"/>
          </p:nvPr>
        </p:nvSpPr>
        <p:spPr>
          <a:xfrm>
            <a:off x="381240" y="685800"/>
            <a:ext cx="6095520" cy="3428640"/>
          </a:xfrm>
          <a:prstGeom prst="rect">
            <a:avLst/>
          </a:prstGeom>
        </p:spPr>
      </p:sp>
      <p:sp>
        <p:nvSpPr>
          <p:cNvPr id="216"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Here we can see the density plot count for each type of cuisine in the dataset. We can basically see here that the dataset contains the most amount of italian cuisines, and braziliian cuisines</a:t>
            </a:r>
            <a:endParaRPr b="0" lang="en-US" sz="1100" spc="-1" strike="noStrike">
              <a:latin typeface="Arial"/>
            </a:endParaRPr>
          </a:p>
          <a:p>
            <a:pPr>
              <a:lnSpc>
                <a:spcPct val="100000"/>
              </a:lnSpc>
              <a:tabLst>
                <a:tab algn="l" pos="0"/>
              </a:tabLst>
            </a:pPr>
            <a:r>
              <a:rPr b="0" lang="en" sz="1100" spc="-1" strike="noStrike">
                <a:latin typeface="Arial"/>
              </a:rPr>
              <a:t>are available in the smallest amounts.</a:t>
            </a:r>
            <a:endParaRPr b="0" lang="en-US"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381240" y="685800"/>
            <a:ext cx="6095520" cy="3428640"/>
          </a:xfrm>
          <a:prstGeom prst="rect">
            <a:avLst/>
          </a:prstGeom>
        </p:spPr>
      </p:sp>
      <p:sp>
        <p:nvSpPr>
          <p:cNvPr id="21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For a more detailed analysis we made a barplot, and we can observe the respective number of each type of cuisine on the right as we did using value_counts.</a:t>
            </a:r>
            <a:endParaRPr b="0" lang="en-US"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381240" y="685800"/>
            <a:ext cx="6095520" cy="3428640"/>
          </a:xfrm>
          <a:prstGeom prst="rect">
            <a:avLst/>
          </a:prstGeom>
        </p:spPr>
      </p:sp>
      <p:sp>
        <p:nvSpPr>
          <p:cNvPr id="22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Distribution, median 9</a:t>
            </a:r>
            <a:endParaRPr b="0" lang="en-US" sz="1100" spc="-1" strike="noStrike">
              <a:latin typeface="Arial"/>
            </a:endParaRPr>
          </a:p>
          <a:p>
            <a:pPr marL="457200" indent="-298080">
              <a:lnSpc>
                <a:spcPct val="100000"/>
              </a:lnSpc>
              <a:buClr>
                <a:srgbClr val="000000"/>
              </a:buClr>
              <a:buFont typeface="StarSymbol"/>
              <a:buChar char="-"/>
              <a:tabLst>
                <a:tab algn="l" pos="0"/>
              </a:tabLst>
            </a:pPr>
            <a:r>
              <a:rPr b="0" lang="en" sz="1100" spc="-1" strike="noStrike">
                <a:latin typeface="Arial"/>
              </a:rPr>
              <a:t>Daniel end</a:t>
            </a:r>
            <a:endParaRPr b="0" lang="en-US"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381240" y="685800"/>
            <a:ext cx="6095520" cy="3428640"/>
          </a:xfrm>
          <a:prstGeom prst="rect">
            <a:avLst/>
          </a:prstGeom>
        </p:spPr>
      </p:sp>
      <p:sp>
        <p:nvSpPr>
          <p:cNvPr id="222"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tabLst>
                <a:tab algn="l" pos="0"/>
              </a:tabLst>
            </a:pPr>
            <a:r>
              <a:rPr b="0" lang="en" sz="1800" spc="-1" strike="noStrike">
                <a:solidFill>
                  <a:srgbClr val="000000"/>
                </a:solidFill>
                <a:latin typeface="Open Sans"/>
                <a:ea typeface="Open Sans"/>
              </a:rPr>
              <a:t>Onions &amp; Olive oil classified as healthy ingredients by American Cancer Society. </a:t>
            </a:r>
            <a:endParaRPr b="0" lang="en-US" sz="1800" spc="-1" strike="noStrike">
              <a:latin typeface="Arial"/>
            </a:endParaRPr>
          </a:p>
          <a:p>
            <a:pPr lvl="1" marL="914400" indent="-329760">
              <a:lnSpc>
                <a:spcPct val="115000"/>
              </a:lnSpc>
              <a:spcBef>
                <a:spcPts val="1199"/>
              </a:spcBef>
              <a:buClr>
                <a:srgbClr val="000000"/>
              </a:buClr>
              <a:buFont typeface="Open Sans"/>
              <a:buChar char="◆"/>
              <a:tabLst>
                <a:tab algn="l" pos="0"/>
              </a:tabLst>
            </a:pPr>
            <a:r>
              <a:rPr b="0" lang="en" sz="1300" spc="-1" strike="noStrike">
                <a:solidFill>
                  <a:srgbClr val="202124"/>
                </a:solidFill>
                <a:highlight>
                  <a:srgbClr val="000000"/>
                </a:highlight>
                <a:latin typeface="Economica"/>
                <a:ea typeface="Economica"/>
              </a:rPr>
              <a:t>Rich in </a:t>
            </a:r>
            <a:r>
              <a:rPr b="1" lang="en" sz="1300" spc="-1" strike="noStrike">
                <a:solidFill>
                  <a:srgbClr val="202124"/>
                </a:solidFill>
                <a:highlight>
                  <a:srgbClr val="f9cb9c"/>
                </a:highlight>
                <a:latin typeface="Economica"/>
                <a:ea typeface="Economica"/>
              </a:rPr>
              <a:t>Oleic Acid</a:t>
            </a:r>
            <a:r>
              <a:rPr b="0" lang="en" sz="1300" spc="-1" strike="noStrike">
                <a:solidFill>
                  <a:srgbClr val="202124"/>
                </a:solidFill>
                <a:highlight>
                  <a:srgbClr val="000000"/>
                </a:highlight>
                <a:latin typeface="Economica"/>
                <a:ea typeface="Economica"/>
              </a:rPr>
              <a:t>, a Very Healthy Fat</a:t>
            </a:r>
            <a:endParaRPr b="0" lang="en-US" sz="1300" spc="-1" strike="noStrike">
              <a:latin typeface="Arial"/>
            </a:endParaRPr>
          </a:p>
          <a:p>
            <a:pPr>
              <a:lnSpc>
                <a:spcPct val="115000"/>
              </a:lnSpc>
              <a:tabLst>
                <a:tab algn="l" pos="0"/>
              </a:tabLst>
            </a:pPr>
            <a:endParaRPr b="0" lang="en-US" sz="13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381240" y="685800"/>
            <a:ext cx="6095520" cy="3428640"/>
          </a:xfrm>
          <a:prstGeom prst="rect">
            <a:avLst/>
          </a:prstGeom>
        </p:spPr>
      </p:sp>
      <p:sp>
        <p:nvSpPr>
          <p:cNvPr id="22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We gathered the top 20 ingredients used across all cuisines, and can observe that salt, onions and olive oil are used amongst the top 3 most used ingredients. The actual percentages can also be seen on the right in the pie chart. </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311760" y="1225080"/>
            <a:ext cx="852012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311760" y="2976840"/>
            <a:ext cx="852012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 name="PlaceHolder 2"/>
          <p:cNvSpPr>
            <a:spLocks noGrp="1"/>
          </p:cNvSpPr>
          <p:nvPr>
            <p:ph type="body"/>
          </p:nvPr>
        </p:nvSpPr>
        <p:spPr>
          <a:xfrm>
            <a:off x="31176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467784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311760" y="297684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4677840" y="297684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type="body"/>
          </p:nvPr>
        </p:nvSpPr>
        <p:spPr>
          <a:xfrm>
            <a:off x="311760" y="122508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3192480" y="122508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6073200" y="122508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311760" y="297684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3192480" y="297684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6073200" y="297684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 name="PlaceHolder 2"/>
          <p:cNvSpPr>
            <a:spLocks noGrp="1"/>
          </p:cNvSpPr>
          <p:nvPr>
            <p:ph type="subTitle"/>
          </p:nvPr>
        </p:nvSpPr>
        <p:spPr>
          <a:xfrm>
            <a:off x="311760" y="1225080"/>
            <a:ext cx="8520120" cy="3353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 name="PlaceHolder 2"/>
          <p:cNvSpPr>
            <a:spLocks noGrp="1"/>
          </p:cNvSpPr>
          <p:nvPr>
            <p:ph type="body"/>
          </p:nvPr>
        </p:nvSpPr>
        <p:spPr>
          <a:xfrm>
            <a:off x="311760" y="1225080"/>
            <a:ext cx="8520120" cy="33537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type="body"/>
          </p:nvPr>
        </p:nvSpPr>
        <p:spPr>
          <a:xfrm>
            <a:off x="311760" y="1225080"/>
            <a:ext cx="4157640" cy="335376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3"/>
          <p:cNvSpPr>
            <a:spLocks noGrp="1"/>
          </p:cNvSpPr>
          <p:nvPr>
            <p:ph type="body"/>
          </p:nvPr>
        </p:nvSpPr>
        <p:spPr>
          <a:xfrm>
            <a:off x="4677840" y="1225080"/>
            <a:ext cx="4157640" cy="33537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311760" y="316080"/>
            <a:ext cx="8520120" cy="3852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 name="PlaceHolder 2"/>
          <p:cNvSpPr>
            <a:spLocks noGrp="1"/>
          </p:cNvSpPr>
          <p:nvPr>
            <p:ph type="body"/>
          </p:nvPr>
        </p:nvSpPr>
        <p:spPr>
          <a:xfrm>
            <a:off x="31176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4677840" y="1225080"/>
            <a:ext cx="4157640" cy="335376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4"/>
          <p:cNvSpPr>
            <a:spLocks noGrp="1"/>
          </p:cNvSpPr>
          <p:nvPr>
            <p:ph type="body"/>
          </p:nvPr>
        </p:nvSpPr>
        <p:spPr>
          <a:xfrm>
            <a:off x="311760" y="297684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subTitle"/>
          </p:nvPr>
        </p:nvSpPr>
        <p:spPr>
          <a:xfrm>
            <a:off x="311760" y="1225080"/>
            <a:ext cx="8520120" cy="3353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9" name="PlaceHolder 2"/>
          <p:cNvSpPr>
            <a:spLocks noGrp="1"/>
          </p:cNvSpPr>
          <p:nvPr>
            <p:ph type="body"/>
          </p:nvPr>
        </p:nvSpPr>
        <p:spPr>
          <a:xfrm>
            <a:off x="311760" y="1225080"/>
            <a:ext cx="4157640" cy="335376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3"/>
          <p:cNvSpPr>
            <a:spLocks noGrp="1"/>
          </p:cNvSpPr>
          <p:nvPr>
            <p:ph type="body"/>
          </p:nvPr>
        </p:nvSpPr>
        <p:spPr>
          <a:xfrm>
            <a:off x="467784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4"/>
          <p:cNvSpPr>
            <a:spLocks noGrp="1"/>
          </p:cNvSpPr>
          <p:nvPr>
            <p:ph type="body"/>
          </p:nvPr>
        </p:nvSpPr>
        <p:spPr>
          <a:xfrm>
            <a:off x="4677840" y="297684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3" name="PlaceHolder 2"/>
          <p:cNvSpPr>
            <a:spLocks noGrp="1"/>
          </p:cNvSpPr>
          <p:nvPr>
            <p:ph type="body"/>
          </p:nvPr>
        </p:nvSpPr>
        <p:spPr>
          <a:xfrm>
            <a:off x="31176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3"/>
          <p:cNvSpPr>
            <a:spLocks noGrp="1"/>
          </p:cNvSpPr>
          <p:nvPr>
            <p:ph type="body"/>
          </p:nvPr>
        </p:nvSpPr>
        <p:spPr>
          <a:xfrm>
            <a:off x="467784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4"/>
          <p:cNvSpPr>
            <a:spLocks noGrp="1"/>
          </p:cNvSpPr>
          <p:nvPr>
            <p:ph type="body"/>
          </p:nvPr>
        </p:nvSpPr>
        <p:spPr>
          <a:xfrm>
            <a:off x="311760" y="2976840"/>
            <a:ext cx="852012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type="body"/>
          </p:nvPr>
        </p:nvSpPr>
        <p:spPr>
          <a:xfrm>
            <a:off x="311760" y="1225080"/>
            <a:ext cx="852012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3"/>
          <p:cNvSpPr>
            <a:spLocks noGrp="1"/>
          </p:cNvSpPr>
          <p:nvPr>
            <p:ph type="body"/>
          </p:nvPr>
        </p:nvSpPr>
        <p:spPr>
          <a:xfrm>
            <a:off x="311760" y="2976840"/>
            <a:ext cx="852012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type="body"/>
          </p:nvPr>
        </p:nvSpPr>
        <p:spPr>
          <a:xfrm>
            <a:off x="31176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467784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4"/>
          <p:cNvSpPr>
            <a:spLocks noGrp="1"/>
          </p:cNvSpPr>
          <p:nvPr>
            <p:ph type="body"/>
          </p:nvPr>
        </p:nvSpPr>
        <p:spPr>
          <a:xfrm>
            <a:off x="311760" y="297684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5"/>
          <p:cNvSpPr>
            <a:spLocks noGrp="1"/>
          </p:cNvSpPr>
          <p:nvPr>
            <p:ph type="body"/>
          </p:nvPr>
        </p:nvSpPr>
        <p:spPr>
          <a:xfrm>
            <a:off x="4677840" y="297684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311760" y="122508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3192480" y="122508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6073200" y="122508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311760" y="297684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6"/>
          <p:cNvSpPr>
            <a:spLocks noGrp="1"/>
          </p:cNvSpPr>
          <p:nvPr>
            <p:ph type="body"/>
          </p:nvPr>
        </p:nvSpPr>
        <p:spPr>
          <a:xfrm>
            <a:off x="3192480" y="297684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7"/>
          <p:cNvSpPr>
            <a:spLocks noGrp="1"/>
          </p:cNvSpPr>
          <p:nvPr>
            <p:ph type="body"/>
          </p:nvPr>
        </p:nvSpPr>
        <p:spPr>
          <a:xfrm>
            <a:off x="6073200" y="2976840"/>
            <a:ext cx="274320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311760" y="1225080"/>
            <a:ext cx="8520120" cy="33537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311760" y="1225080"/>
            <a:ext cx="4157640" cy="335376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4677840" y="1225080"/>
            <a:ext cx="4157640" cy="33537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11760" y="316080"/>
            <a:ext cx="8520120" cy="3852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 name="PlaceHolder 2"/>
          <p:cNvSpPr>
            <a:spLocks noGrp="1"/>
          </p:cNvSpPr>
          <p:nvPr>
            <p:ph type="body"/>
          </p:nvPr>
        </p:nvSpPr>
        <p:spPr>
          <a:xfrm>
            <a:off x="31176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4677840" y="1225080"/>
            <a:ext cx="4157640" cy="33537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311760" y="297684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type="body"/>
          </p:nvPr>
        </p:nvSpPr>
        <p:spPr>
          <a:xfrm>
            <a:off x="311760" y="1225080"/>
            <a:ext cx="4157640" cy="33537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7784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677840" y="297684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316080"/>
            <a:ext cx="8520120" cy="8308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type="body"/>
          </p:nvPr>
        </p:nvSpPr>
        <p:spPr>
          <a:xfrm>
            <a:off x="31176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77840" y="1225080"/>
            <a:ext cx="4157640" cy="159948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311760" y="2976840"/>
            <a:ext cx="8520120" cy="15994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2743920" y="756720"/>
            <a:ext cx="1081440" cy="1124640"/>
          </a:xfrm>
          <a:custGeom>
            <a:avLst/>
            <a:gdLst/>
            <a:ahLst/>
            <a:rect l="l" t="t" r="r" b="b"/>
            <a:pathLst>
              <a:path w="43265" h="44998">
                <a:moveTo>
                  <a:pt x="0" y="44998"/>
                </a:moveTo>
                <a:lnTo>
                  <a:pt x="0" y="0"/>
                </a:lnTo>
                <a:lnTo>
                  <a:pt x="43265" y="0"/>
                </a:lnTo>
              </a:path>
            </a:pathLst>
          </a:custGeom>
          <a:noFill/>
          <a:ln w="28440">
            <a:solidFill>
              <a:schemeClr val="lt2"/>
            </a:solidFill>
            <a:miter/>
          </a:ln>
        </p:spPr>
        <p:style>
          <a:lnRef idx="0"/>
          <a:fillRef idx="0"/>
          <a:effectRef idx="0"/>
          <a:fontRef idx="minor"/>
        </p:style>
      </p:sp>
      <p:sp>
        <p:nvSpPr>
          <p:cNvPr id="1" name="CustomShape 2"/>
          <p:cNvSpPr/>
          <p:nvPr/>
        </p:nvSpPr>
        <p:spPr>
          <a:xfrm rot="10800000">
            <a:off x="5318640" y="3267000"/>
            <a:ext cx="1081440" cy="1124640"/>
          </a:xfrm>
          <a:custGeom>
            <a:avLst/>
            <a:gdLst/>
            <a:ahLst/>
            <a:rect l="l" t="t" r="r" b="b"/>
            <a:pathLst>
              <a:path w="43265" h="44998">
                <a:moveTo>
                  <a:pt x="0" y="44998"/>
                </a:moveTo>
                <a:lnTo>
                  <a:pt x="0" y="0"/>
                </a:lnTo>
                <a:lnTo>
                  <a:pt x="43265" y="0"/>
                </a:lnTo>
              </a:path>
            </a:pathLst>
          </a:custGeom>
          <a:noFill/>
          <a:ln w="28440">
            <a:solidFill>
              <a:schemeClr val="lt2"/>
            </a:solidFill>
            <a:miter/>
          </a:ln>
        </p:spPr>
        <p:style>
          <a:lnRef idx="0"/>
          <a:fillRef idx="0"/>
          <a:effectRef idx="0"/>
          <a:fontRef idx="minor"/>
        </p:style>
      </p:sp>
      <p:sp>
        <p:nvSpPr>
          <p:cNvPr id="2" name="PlaceHolder 3"/>
          <p:cNvSpPr>
            <a:spLocks noGrp="1"/>
          </p:cNvSpPr>
          <p:nvPr>
            <p:ph type="title"/>
          </p:nvPr>
        </p:nvSpPr>
        <p:spPr>
          <a:xfrm>
            <a:off x="3044880" y="1444320"/>
            <a:ext cx="3054240" cy="1536840"/>
          </a:xfrm>
          <a:prstGeom prst="rect">
            <a:avLst/>
          </a:prstGeom>
        </p:spPr>
        <p:txBody>
          <a:bodyPr tIns="91440" bIns="91440" anchor="b">
            <a:normAutofit fontScale="65000"/>
          </a:bodyPr>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3" name="PlaceHolder 4"/>
          <p:cNvSpPr>
            <a:spLocks noGrp="1"/>
          </p:cNvSpPr>
          <p:nvPr>
            <p:ph type="sldNum"/>
          </p:nvPr>
        </p:nvSpPr>
        <p:spPr>
          <a:xfrm>
            <a:off x="8472600" y="4663080"/>
            <a:ext cx="548280" cy="393120"/>
          </a:xfrm>
          <a:prstGeom prst="rect">
            <a:avLst/>
          </a:prstGeom>
        </p:spPr>
        <p:txBody>
          <a:bodyPr tIns="91440" bIns="91440" anchor="ctr">
            <a:normAutofit/>
          </a:bodyPr>
          <a:p>
            <a:pPr algn="r">
              <a:lnSpc>
                <a:spcPct val="100000"/>
              </a:lnSpc>
              <a:tabLst>
                <a:tab algn="l" pos="0"/>
              </a:tabLst>
            </a:pPr>
            <a:fld id="{6347E062-4BB7-4C0C-924C-931114C98928}" type="slidenum">
              <a:rPr b="0" lang="en" sz="1000" spc="-1" strike="noStrike">
                <a:solidFill>
                  <a:srgbClr val="000000"/>
                </a:solidFill>
                <a:latin typeface="Economica"/>
                <a:ea typeface="Economica"/>
              </a:rPr>
              <a:t>&lt;number&gt;</a:t>
            </a:fld>
            <a:endParaRPr b="0" lang="en-US" sz="1000" spc="-1" strike="noStrike">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0" y="5045760"/>
            <a:ext cx="9143640" cy="97560"/>
          </a:xfrm>
          <a:prstGeom prst="rect">
            <a:avLst/>
          </a:prstGeom>
          <a:solidFill>
            <a:schemeClr val="lt2"/>
          </a:solidFill>
          <a:ln>
            <a:noFill/>
          </a:ln>
        </p:spPr>
        <p:style>
          <a:lnRef idx="0"/>
          <a:fillRef idx="0"/>
          <a:effectRef idx="0"/>
          <a:fontRef idx="minor"/>
        </p:style>
      </p:sp>
      <p:sp>
        <p:nvSpPr>
          <p:cNvPr id="42" name="PlaceHolder 2"/>
          <p:cNvSpPr>
            <a:spLocks noGrp="1"/>
          </p:cNvSpPr>
          <p:nvPr>
            <p:ph type="title"/>
          </p:nvPr>
        </p:nvSpPr>
        <p:spPr>
          <a:xfrm>
            <a:off x="311760" y="316080"/>
            <a:ext cx="8520120" cy="830880"/>
          </a:xfrm>
          <a:prstGeom prst="rect">
            <a:avLst/>
          </a:prstGeom>
        </p:spPr>
        <p:txBody>
          <a:bodyPr tIns="91440" bIns="91440" anchor="b">
            <a:normAutofit/>
          </a:bodyPr>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43" name="PlaceHolder 3"/>
          <p:cNvSpPr>
            <a:spLocks noGrp="1"/>
          </p:cNvSpPr>
          <p:nvPr>
            <p:ph type="body"/>
          </p:nvPr>
        </p:nvSpPr>
        <p:spPr>
          <a:xfrm>
            <a:off x="311760" y="1225080"/>
            <a:ext cx="8520120" cy="3353760"/>
          </a:xfrm>
          <a:prstGeom prst="rect">
            <a:avLst/>
          </a:prstGeom>
        </p:spPr>
        <p:txBody>
          <a:bodyPr tIns="91440" bIns="9144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4" name="PlaceHolder 4"/>
          <p:cNvSpPr>
            <a:spLocks noGrp="1"/>
          </p:cNvSpPr>
          <p:nvPr>
            <p:ph type="sldNum"/>
          </p:nvPr>
        </p:nvSpPr>
        <p:spPr>
          <a:xfrm>
            <a:off x="8472600" y="4663080"/>
            <a:ext cx="548280" cy="393120"/>
          </a:xfrm>
          <a:prstGeom prst="rect">
            <a:avLst/>
          </a:prstGeom>
        </p:spPr>
        <p:txBody>
          <a:bodyPr tIns="91440" bIns="91440" anchor="ctr">
            <a:normAutofit/>
          </a:bodyPr>
          <a:p>
            <a:pPr algn="r">
              <a:lnSpc>
                <a:spcPct val="100000"/>
              </a:lnSpc>
              <a:tabLst>
                <a:tab algn="l" pos="0"/>
              </a:tabLst>
            </a:pPr>
            <a:fld id="{63B1A844-F1BF-4538-8CEB-75C6A5F3A613}" type="slidenum">
              <a:rPr b="0" lang="en" sz="1000" spc="-1" strike="noStrike">
                <a:solidFill>
                  <a:srgbClr val="000000"/>
                </a:solidFill>
                <a:latin typeface="Economica"/>
                <a:ea typeface="Economica"/>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5.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5.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15.xml"/><Relationship Id="rId7"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15.xml"/><Relationship Id="rId7"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www.healthline.com/nutrition/optimize-omega-6-omega-3-ratio" TargetMode="External"/><Relationship Id="rId2" Type="http://schemas.openxmlformats.org/officeDocument/2006/relationships/hyperlink" Target="https://www.webmd.com/hypertension-high-blood-pressure/guide/diastolic-and-systolic-blood-pressure-know-your-numbers" TargetMode="External"/><Relationship Id="rId3" Type="http://schemas.openxmlformats.org/officeDocument/2006/relationships/hyperlink" Target="https://www.webmd.com/cholesterol-management/high-triglycerides-treatment-12/slideshow-triglycerides-tips" TargetMode="External"/><Relationship Id="rId4" Type="http://schemas.openxmlformats.org/officeDocument/2006/relationships/hyperlink" Target="https://www.webmd.com/heart/picture-of-the-arteries" TargetMode="External"/><Relationship Id="rId5" Type="http://schemas.openxmlformats.org/officeDocument/2006/relationships/hyperlink" Target="https://www.webmd.com/heart/picture-of-the-heart" TargetMode="External"/><Relationship Id="rId6" Type="http://schemas.openxmlformats.org/officeDocument/2006/relationships/hyperlink" Target="https://www.webmd.com/heart-disease/guide/heart-disease-heart-attacks" TargetMode="External"/><Relationship Id="rId7" Type="http://schemas.openxmlformats.org/officeDocument/2006/relationships/hyperlink" Target="https://www.webmd.com/stroke/default.htm" TargetMode="External"/><Relationship Id="rId8" Type="http://schemas.openxmlformats.org/officeDocument/2006/relationships/hyperlink" Target="https://www.webmd.com/heart-disease/ss/slideshow-visual-guide-to-heart-disease" TargetMode="External"/><Relationship Id="rId9" Type="http://schemas.openxmlformats.org/officeDocument/2006/relationships/hyperlink" Target="https://www.healthline.com/nutrition/olive-oil-vs-vegetable-oil#differences" TargetMode="External"/><Relationship Id="rId10" Type="http://schemas.openxmlformats.org/officeDocument/2006/relationships/hyperlink" Target="https://www.ncbi.nlm.nih.gov/pmc/articles/PMC4808858/#:~:text=A%20high%20omega%2D6%20fatty,animals%20prevents%20overweight%20and%20obesity" TargetMode="External"/><Relationship Id="rId11" Type="http://schemas.openxmlformats.org/officeDocument/2006/relationships/hyperlink" Target="https://www.healthline.com/nutrition/extra-virgin-olive-oil#:~:text=Olive%20Oil%20Is%20Rich%20in%20Healthy%20Monounsaturated%20Fats&amp;text=About%2014%25%20of%20the%20oil,of%20the%20total%20oil%20content" TargetMode="External"/><Relationship Id="rId12" Type="http://schemas.openxmlformats.org/officeDocument/2006/relationships/hyperlink" Target="https://www.healthline.com/nutrition/11-proven-benefits-of-olive-oil#TOC_TITLE_HDR_2" TargetMode="External"/><Relationship Id="rId13" Type="http://schemas.openxmlformats.org/officeDocument/2006/relationships/hyperlink" Target="https://www.webmd.com/hypertension-high-blood-pressure/guide/omega-3-fish-oil-supplements-for-high-blood-pressure" TargetMode="External"/><Relationship Id="rId14" Type="http://schemas.openxmlformats.org/officeDocument/2006/relationships/hyperlink" Target="https://draxe.com/nutrition/oleic-acid/" TargetMode="External"/><Relationship Id="rId15"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5.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311760" y="34596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Table of Contents</a:t>
            </a:r>
            <a:endParaRPr b="0" lang="en-US" sz="4200" spc="-1" strike="noStrike">
              <a:solidFill>
                <a:srgbClr val="000000"/>
              </a:solidFill>
              <a:latin typeface="Arial"/>
            </a:endParaRPr>
          </a:p>
        </p:txBody>
      </p:sp>
      <p:sp>
        <p:nvSpPr>
          <p:cNvPr id="88" name="TextShape 2"/>
          <p:cNvSpPr txBox="1"/>
          <p:nvPr/>
        </p:nvSpPr>
        <p:spPr>
          <a:xfrm>
            <a:off x="311760" y="1342440"/>
            <a:ext cx="3548880" cy="2458440"/>
          </a:xfrm>
          <a:prstGeom prst="rect">
            <a:avLst/>
          </a:prstGeom>
          <a:noFill/>
          <a:ln>
            <a:noFill/>
          </a:ln>
        </p:spPr>
        <p:txBody>
          <a:bodyPr tIns="91440" bIns="91440">
            <a:noAutofit/>
          </a:bodyPr>
          <a:p>
            <a:pPr marL="457200" indent="-355320">
              <a:lnSpc>
                <a:spcPct val="95000"/>
              </a:lnSpc>
              <a:buClr>
                <a:srgbClr val="000000"/>
              </a:buClr>
              <a:buFont typeface="Encode Sans"/>
              <a:buChar char="●"/>
            </a:pPr>
            <a:r>
              <a:rPr b="0" lang="en" sz="2000" spc="-1" strike="noStrike">
                <a:solidFill>
                  <a:srgbClr val="000000"/>
                </a:solidFill>
                <a:latin typeface="Encode Sans"/>
                <a:ea typeface="Encode Sans"/>
              </a:rPr>
              <a:t>Introduction</a:t>
            </a:r>
            <a:endParaRPr b="0" lang="en-US" sz="2000" spc="-1" strike="noStrike">
              <a:solidFill>
                <a:srgbClr val="000000"/>
              </a:solidFill>
              <a:latin typeface="Arial"/>
            </a:endParaRPr>
          </a:p>
          <a:p>
            <a:pPr marL="457200" indent="-355320">
              <a:lnSpc>
                <a:spcPct val="95000"/>
              </a:lnSpc>
              <a:buClr>
                <a:srgbClr val="000000"/>
              </a:buClr>
              <a:buFont typeface="Encode Sans"/>
              <a:buChar char="●"/>
            </a:pPr>
            <a:r>
              <a:rPr b="0" lang="en" sz="2000" spc="-1" strike="noStrike">
                <a:solidFill>
                  <a:srgbClr val="000000"/>
                </a:solidFill>
                <a:latin typeface="Encode Sans"/>
                <a:ea typeface="Encode Sans"/>
              </a:rPr>
              <a:t>Exploratory Data analysis</a:t>
            </a:r>
            <a:endParaRPr b="0" lang="en-US" sz="2000" spc="-1" strike="noStrike">
              <a:solidFill>
                <a:srgbClr val="000000"/>
              </a:solidFill>
              <a:latin typeface="Arial"/>
            </a:endParaRPr>
          </a:p>
          <a:p>
            <a:pPr marL="457200" indent="-355320">
              <a:lnSpc>
                <a:spcPct val="95000"/>
              </a:lnSpc>
              <a:buClr>
                <a:srgbClr val="000000"/>
              </a:buClr>
              <a:buFont typeface="Encode Sans"/>
              <a:buChar char="●"/>
            </a:pPr>
            <a:r>
              <a:rPr b="0" lang="en" sz="2000" spc="-1" strike="noStrike">
                <a:solidFill>
                  <a:srgbClr val="000000"/>
                </a:solidFill>
                <a:latin typeface="Encode Sans"/>
                <a:ea typeface="Encode Sans"/>
              </a:rPr>
              <a:t>Problems</a:t>
            </a:r>
            <a:endParaRPr b="0" lang="en-US" sz="2000" spc="-1" strike="noStrike">
              <a:solidFill>
                <a:srgbClr val="000000"/>
              </a:solidFill>
              <a:latin typeface="Arial"/>
            </a:endParaRPr>
          </a:p>
          <a:p>
            <a:pPr lvl="1" marL="914400" indent="-355320">
              <a:lnSpc>
                <a:spcPct val="95000"/>
              </a:lnSpc>
              <a:buClr>
                <a:srgbClr val="000000"/>
              </a:buClr>
              <a:buFont typeface="Encode Sans"/>
              <a:buChar char="○"/>
            </a:pPr>
            <a:r>
              <a:rPr b="0" lang="en" sz="2000" spc="-1" strike="noStrike">
                <a:solidFill>
                  <a:srgbClr val="000000"/>
                </a:solidFill>
                <a:latin typeface="Encode Sans"/>
                <a:ea typeface="Encode Sans"/>
              </a:rPr>
              <a:t>Problem 1</a:t>
            </a:r>
            <a:endParaRPr b="0" lang="en-US" sz="2000" spc="-1" strike="noStrike">
              <a:solidFill>
                <a:srgbClr val="000000"/>
              </a:solidFill>
              <a:latin typeface="Arial"/>
            </a:endParaRPr>
          </a:p>
          <a:p>
            <a:pPr lvl="1" marL="914400" indent="-355320">
              <a:lnSpc>
                <a:spcPct val="95000"/>
              </a:lnSpc>
              <a:buClr>
                <a:srgbClr val="000000"/>
              </a:buClr>
              <a:buFont typeface="Encode Sans"/>
              <a:buChar char="○"/>
            </a:pPr>
            <a:r>
              <a:rPr b="0" lang="en" sz="2000" spc="-1" strike="noStrike">
                <a:solidFill>
                  <a:srgbClr val="000000"/>
                </a:solidFill>
                <a:latin typeface="Encode Sans"/>
                <a:ea typeface="Encode Sans"/>
              </a:rPr>
              <a:t>Problem 2</a:t>
            </a:r>
            <a:endParaRPr b="0" lang="en-US" sz="2000" spc="-1" strike="noStrike">
              <a:solidFill>
                <a:srgbClr val="000000"/>
              </a:solidFill>
              <a:latin typeface="Arial"/>
            </a:endParaRPr>
          </a:p>
          <a:p>
            <a:pPr lvl="1" marL="914400" indent="-355320">
              <a:lnSpc>
                <a:spcPct val="95000"/>
              </a:lnSpc>
              <a:buClr>
                <a:srgbClr val="000000"/>
              </a:buClr>
              <a:buFont typeface="Encode Sans"/>
              <a:buChar char="○"/>
            </a:pPr>
            <a:r>
              <a:rPr b="0" lang="en" sz="2000" spc="-1" strike="noStrike">
                <a:solidFill>
                  <a:srgbClr val="000000"/>
                </a:solidFill>
                <a:latin typeface="Encode Sans"/>
                <a:ea typeface="Encode Sans"/>
              </a:rPr>
              <a:t>Problem 3</a:t>
            </a:r>
            <a:endParaRPr b="0" lang="en-US" sz="2000" spc="-1" strike="noStrike">
              <a:solidFill>
                <a:srgbClr val="000000"/>
              </a:solidFill>
              <a:latin typeface="Arial"/>
            </a:endParaRPr>
          </a:p>
          <a:p>
            <a:pPr marL="457200" indent="-355320">
              <a:lnSpc>
                <a:spcPct val="95000"/>
              </a:lnSpc>
              <a:buClr>
                <a:srgbClr val="000000"/>
              </a:buClr>
              <a:buFont typeface="Encode Sans"/>
              <a:buChar char="●"/>
            </a:pPr>
            <a:r>
              <a:rPr b="0" lang="en" sz="2000" spc="-1" strike="noStrike">
                <a:solidFill>
                  <a:srgbClr val="000000"/>
                </a:solidFill>
                <a:latin typeface="Encode Sans"/>
                <a:ea typeface="Encode Sans"/>
              </a:rPr>
              <a:t>Learning outcome</a:t>
            </a:r>
            <a:endParaRPr b="0" lang="en-US" sz="2000" spc="-1" strike="noStrike">
              <a:solidFill>
                <a:srgbClr val="000000"/>
              </a:solidFill>
              <a:latin typeface="Arial"/>
            </a:endParaRPr>
          </a:p>
          <a:p>
            <a:pPr>
              <a:lnSpc>
                <a:spcPct val="95000"/>
              </a:lnSpc>
              <a:spcBef>
                <a:spcPts val="1199"/>
              </a:spcBef>
              <a:spcAft>
                <a:spcPts val="1199"/>
              </a:spcAft>
              <a:tabLst>
                <a:tab algn="l" pos="0"/>
              </a:tabLst>
            </a:pPr>
            <a:endParaRPr b="0" lang="en-US" sz="2000" spc="-1" strike="noStrike">
              <a:solidFill>
                <a:srgbClr val="000000"/>
              </a:solidFill>
              <a:latin typeface="Arial"/>
            </a:endParaRPr>
          </a:p>
        </p:txBody>
      </p:sp>
      <p:pic>
        <p:nvPicPr>
          <p:cNvPr id="89" name="Google Shape;69;p14" descr=""/>
          <p:cNvPicPr/>
          <p:nvPr/>
        </p:nvPicPr>
        <p:blipFill>
          <a:blip r:embed="rId1"/>
          <a:stretch/>
        </p:blipFill>
        <p:spPr>
          <a:xfrm>
            <a:off x="3703680" y="857160"/>
            <a:ext cx="5515560" cy="34286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Google Shape;138;p23" descr=""/>
          <p:cNvPicPr/>
          <p:nvPr/>
        </p:nvPicPr>
        <p:blipFill>
          <a:blip r:embed="rId1"/>
          <a:stretch/>
        </p:blipFill>
        <p:spPr>
          <a:xfrm>
            <a:off x="4680360" y="477720"/>
            <a:ext cx="4205520" cy="4419360"/>
          </a:xfrm>
          <a:prstGeom prst="rect">
            <a:avLst/>
          </a:prstGeom>
          <a:ln>
            <a:noFill/>
          </a:ln>
        </p:spPr>
      </p:pic>
      <p:sp>
        <p:nvSpPr>
          <p:cNvPr id="123" name="TextShape 1"/>
          <p:cNvSpPr txBox="1"/>
          <p:nvPr/>
        </p:nvSpPr>
        <p:spPr>
          <a:xfrm>
            <a:off x="311760" y="27612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Top Ingredients (All Cuisines)</a:t>
            </a:r>
            <a:endParaRPr b="0" lang="en-US" sz="4200" spc="-1" strike="noStrike">
              <a:solidFill>
                <a:srgbClr val="000000"/>
              </a:solidFill>
              <a:latin typeface="Arial"/>
            </a:endParaRPr>
          </a:p>
        </p:txBody>
      </p:sp>
      <p:pic>
        <p:nvPicPr>
          <p:cNvPr id="124" name="Google Shape;140;p23" descr=""/>
          <p:cNvPicPr/>
          <p:nvPr/>
        </p:nvPicPr>
        <p:blipFill>
          <a:blip r:embed="rId2"/>
          <a:stretch/>
        </p:blipFill>
        <p:spPr>
          <a:xfrm>
            <a:off x="108360" y="1305360"/>
            <a:ext cx="4571640" cy="31960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88560" y="29880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Cultural Analysis</a:t>
            </a:r>
            <a:endParaRPr b="0" lang="en-US" sz="4200" spc="-1" strike="noStrike">
              <a:solidFill>
                <a:srgbClr val="000000"/>
              </a:solidFill>
              <a:latin typeface="Arial"/>
            </a:endParaRPr>
          </a:p>
        </p:txBody>
      </p:sp>
      <p:sp>
        <p:nvSpPr>
          <p:cNvPr id="126" name="TextShape 2"/>
          <p:cNvSpPr txBox="1"/>
          <p:nvPr/>
        </p:nvSpPr>
        <p:spPr>
          <a:xfrm>
            <a:off x="127440" y="975600"/>
            <a:ext cx="2968560" cy="493920"/>
          </a:xfrm>
          <a:prstGeom prst="rect">
            <a:avLst/>
          </a:prstGeom>
          <a:noFill/>
          <a:ln>
            <a:noFill/>
          </a:ln>
        </p:spPr>
        <p:txBody>
          <a:bodyPr tIns="91440" bIns="91440">
            <a:noAutofit/>
          </a:bodyPr>
          <a:p>
            <a:pPr>
              <a:lnSpc>
                <a:spcPct val="100000"/>
              </a:lnSpc>
              <a:tabLst>
                <a:tab algn="l" pos="0"/>
              </a:tabLst>
            </a:pPr>
            <a:r>
              <a:rPr b="0" lang="en" sz="1270" spc="-1" strike="noStrike">
                <a:solidFill>
                  <a:srgbClr val="000000"/>
                </a:solidFill>
                <a:latin typeface="Encode Sans"/>
                <a:ea typeface="Encode Sans"/>
              </a:rPr>
              <a:t>Number of unique ingredients in each cuisine</a:t>
            </a:r>
            <a:endParaRPr b="0" lang="en-US" sz="1270" spc="-1" strike="noStrike">
              <a:solidFill>
                <a:srgbClr val="000000"/>
              </a:solidFill>
              <a:latin typeface="Arial"/>
            </a:endParaRPr>
          </a:p>
        </p:txBody>
      </p:sp>
      <p:pic>
        <p:nvPicPr>
          <p:cNvPr id="127" name="Google Shape;147;p24" descr=""/>
          <p:cNvPicPr/>
          <p:nvPr/>
        </p:nvPicPr>
        <p:blipFill>
          <a:blip r:embed="rId1"/>
          <a:stretch/>
        </p:blipFill>
        <p:spPr>
          <a:xfrm>
            <a:off x="6409440" y="1963080"/>
            <a:ext cx="2693160" cy="2693160"/>
          </a:xfrm>
          <a:prstGeom prst="rect">
            <a:avLst/>
          </a:prstGeom>
          <a:ln>
            <a:noFill/>
          </a:ln>
        </p:spPr>
      </p:pic>
      <p:sp>
        <p:nvSpPr>
          <p:cNvPr id="128" name="CustomShape 3"/>
          <p:cNvSpPr/>
          <p:nvPr/>
        </p:nvSpPr>
        <p:spPr>
          <a:xfrm>
            <a:off x="4056840" y="1765800"/>
            <a:ext cx="1857960" cy="399960"/>
          </a:xfrm>
          <a:prstGeom prst="rect">
            <a:avLst/>
          </a:prstGeom>
          <a:noFill/>
          <a:ln>
            <a:noFill/>
          </a:ln>
        </p:spPr>
        <p:style>
          <a:lnRef idx="0"/>
          <a:fillRef idx="0"/>
          <a:effectRef idx="0"/>
          <a:fontRef idx="minor"/>
        </p:style>
      </p:sp>
      <p:sp>
        <p:nvSpPr>
          <p:cNvPr id="129" name="CustomShape 4"/>
          <p:cNvSpPr/>
          <p:nvPr/>
        </p:nvSpPr>
        <p:spPr>
          <a:xfrm>
            <a:off x="3855600" y="1703880"/>
            <a:ext cx="2185920" cy="399960"/>
          </a:xfrm>
          <a:prstGeom prst="rect">
            <a:avLst/>
          </a:prstGeom>
          <a:noFill/>
          <a:ln>
            <a:noFill/>
          </a:ln>
        </p:spPr>
        <p:style>
          <a:lnRef idx="0"/>
          <a:fillRef idx="0"/>
          <a:effectRef idx="0"/>
          <a:fontRef idx="minor"/>
        </p:style>
      </p:sp>
      <p:pic>
        <p:nvPicPr>
          <p:cNvPr id="130" name="Google Shape;150;p24" descr=""/>
          <p:cNvPicPr/>
          <p:nvPr/>
        </p:nvPicPr>
        <p:blipFill>
          <a:blip r:embed="rId2"/>
          <a:stretch/>
        </p:blipFill>
        <p:spPr>
          <a:xfrm>
            <a:off x="3673800" y="1973880"/>
            <a:ext cx="2671560" cy="2671560"/>
          </a:xfrm>
          <a:prstGeom prst="rect">
            <a:avLst/>
          </a:prstGeom>
          <a:ln>
            <a:noFill/>
          </a:ln>
        </p:spPr>
      </p:pic>
      <p:sp>
        <p:nvSpPr>
          <p:cNvPr id="131" name="CustomShape 5"/>
          <p:cNvSpPr/>
          <p:nvPr/>
        </p:nvSpPr>
        <p:spPr>
          <a:xfrm>
            <a:off x="1574640" y="2352240"/>
            <a:ext cx="2362320" cy="275400"/>
          </a:xfrm>
          <a:prstGeom prst="rect">
            <a:avLst/>
          </a:prstGeom>
          <a:noFill/>
          <a:ln>
            <a:noFill/>
          </a:ln>
        </p:spPr>
        <p:style>
          <a:lnRef idx="0"/>
          <a:fillRef idx="0"/>
          <a:effectRef idx="0"/>
          <a:fontRef idx="minor"/>
        </p:style>
      </p:sp>
      <p:graphicFrame>
        <p:nvGraphicFramePr>
          <p:cNvPr id="132" name="Table 6"/>
          <p:cNvGraphicFramePr/>
          <p:nvPr/>
        </p:nvGraphicFramePr>
        <p:xfrm>
          <a:off x="3745080" y="698040"/>
          <a:ext cx="5295960" cy="784440"/>
        </p:xfrm>
        <a:graphic>
          <a:graphicData uri="http://schemas.openxmlformats.org/drawingml/2006/table">
            <a:tbl>
              <a:tblPr/>
              <a:tblGrid>
                <a:gridCol w="1324080"/>
                <a:gridCol w="1324080"/>
                <a:gridCol w="1324080"/>
                <a:gridCol w="1324080"/>
              </a:tblGrid>
              <a:tr h="438480">
                <a:tc>
                  <a:txBody>
                    <a:bodyPr lIns="91080" rIns="91080" tIns="91080" bIns="91080">
                      <a:noAutofit/>
                    </a:bodyPr>
                    <a:p>
                      <a:pPr>
                        <a:lnSpc>
                          <a:spcPct val="100000"/>
                        </a:lnSpc>
                        <a:tabLst>
                          <a:tab algn="l" pos="0"/>
                        </a:tabLst>
                      </a:pPr>
                      <a:r>
                        <a:rPr b="1" lang="en" sz="1100" spc="-1" strike="noStrike">
                          <a:solidFill>
                            <a:srgbClr val="000000"/>
                          </a:solidFill>
                          <a:latin typeface="Encode Sans"/>
                          <a:ea typeface="Encode Sans"/>
                        </a:rPr>
                        <a:t>No. of Different Ingredients (Highest)</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tabLst>
                          <a:tab algn="l" pos="0"/>
                        </a:tabLst>
                      </a:pPr>
                      <a:r>
                        <a:rPr b="1" lang="en" sz="1100" spc="-1" strike="noStrike">
                          <a:solidFill>
                            <a:srgbClr val="000000"/>
                          </a:solidFill>
                          <a:latin typeface="Encode Sans"/>
                          <a:ea typeface="Encode Sans"/>
                        </a:rPr>
                        <a:t>No. of Different Ingredients (Lowest)</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tabLst>
                          <a:tab algn="l" pos="0"/>
                        </a:tabLst>
                      </a:pPr>
                      <a:r>
                        <a:rPr b="1" lang="en" sz="1100" spc="-1" strike="noStrike">
                          <a:solidFill>
                            <a:srgbClr val="000000"/>
                          </a:solidFill>
                          <a:latin typeface="Encode Sans"/>
                          <a:ea typeface="Encode Sans"/>
                        </a:rPr>
                        <a:t>No. of Unique Ingredients (Highest)</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tabLst>
                          <a:tab algn="l" pos="0"/>
                        </a:tabLst>
                      </a:pPr>
                      <a:r>
                        <a:rPr b="1" lang="en" sz="1100" spc="-1" strike="noStrike">
                          <a:solidFill>
                            <a:srgbClr val="000000"/>
                          </a:solidFill>
                          <a:latin typeface="Encode Sans"/>
                          <a:ea typeface="Encode Sans"/>
                        </a:rPr>
                        <a:t>No. of Unique Ingredients (Lowest)</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45960">
                <a:tc>
                  <a:txBody>
                    <a:bodyPr lIns="91080" rIns="91080" tIns="91080" bIns="91080">
                      <a:noAutofit/>
                    </a:bodyPr>
                    <a:p>
                      <a:pPr>
                        <a:lnSpc>
                          <a:spcPct val="100000"/>
                        </a:lnSpc>
                        <a:tabLst>
                          <a:tab algn="l" pos="0"/>
                        </a:tabLst>
                      </a:pPr>
                      <a:r>
                        <a:rPr b="0" lang="en" sz="1300" spc="-1" strike="noStrike">
                          <a:solidFill>
                            <a:srgbClr val="000000"/>
                          </a:solidFill>
                          <a:latin typeface="Encode Sans"/>
                          <a:ea typeface="Encode Sans"/>
                        </a:rPr>
                        <a:t>Italian Cuisine (2929)</a:t>
                      </a:r>
                      <a:endParaRPr b="0" lang="en-US" sz="13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tabLst>
                          <a:tab algn="l" pos="0"/>
                        </a:tabLst>
                      </a:pPr>
                      <a:r>
                        <a:rPr b="0" lang="en" sz="1300" spc="-1" strike="noStrike">
                          <a:solidFill>
                            <a:srgbClr val="000000"/>
                          </a:solidFill>
                          <a:latin typeface="Encode Sans"/>
                          <a:ea typeface="Encode Sans"/>
                        </a:rPr>
                        <a:t>Brazillian Cuisine (853)</a:t>
                      </a:r>
                      <a:endParaRPr b="0" lang="en-US" sz="13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tabLst>
                          <a:tab algn="l" pos="0"/>
                        </a:tabLst>
                      </a:pPr>
                      <a:r>
                        <a:rPr b="0" lang="en" sz="1300" spc="-1" strike="noStrike">
                          <a:solidFill>
                            <a:srgbClr val="000000"/>
                          </a:solidFill>
                          <a:latin typeface="Encode Sans"/>
                          <a:ea typeface="Encode Sans"/>
                        </a:rPr>
                        <a:t>Italian Cuisine</a:t>
                      </a:r>
                      <a:endParaRPr b="0" lang="en-US" sz="1300" spc="-1" strike="noStrike">
                        <a:latin typeface="Arial"/>
                      </a:endParaRPr>
                    </a:p>
                    <a:p>
                      <a:pPr>
                        <a:lnSpc>
                          <a:spcPct val="100000"/>
                        </a:lnSpc>
                        <a:tabLst>
                          <a:tab algn="l" pos="0"/>
                        </a:tabLst>
                      </a:pPr>
                      <a:r>
                        <a:rPr b="0" lang="en" sz="1300" spc="-1" strike="noStrike">
                          <a:solidFill>
                            <a:srgbClr val="000000"/>
                          </a:solidFill>
                          <a:latin typeface="Encode Sans"/>
                          <a:ea typeface="Encode Sans"/>
                        </a:rPr>
                        <a:t>(852)</a:t>
                      </a:r>
                      <a:endParaRPr b="0" lang="en-US" sz="13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tabLst>
                          <a:tab algn="l" pos="0"/>
                        </a:tabLst>
                      </a:pPr>
                      <a:r>
                        <a:rPr b="0" lang="en" sz="1300" spc="-1" strike="noStrike">
                          <a:solidFill>
                            <a:srgbClr val="000000"/>
                          </a:solidFill>
                          <a:latin typeface="Encode Sans"/>
                          <a:ea typeface="Encode Sans"/>
                        </a:rPr>
                        <a:t>Jamaican Cuisine (42)</a:t>
                      </a:r>
                      <a:endParaRPr b="0" lang="en-US" sz="13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pic>
        <p:nvPicPr>
          <p:cNvPr id="133" name="Google Shape;153;p24" descr=""/>
          <p:cNvPicPr/>
          <p:nvPr/>
        </p:nvPicPr>
        <p:blipFill>
          <a:blip r:embed="rId3"/>
          <a:stretch/>
        </p:blipFill>
        <p:spPr>
          <a:xfrm>
            <a:off x="62280" y="1651680"/>
            <a:ext cx="2932560" cy="33811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Google Shape;158;p25" descr=""/>
          <p:cNvPicPr/>
          <p:nvPr/>
        </p:nvPicPr>
        <p:blipFill>
          <a:blip r:embed="rId1"/>
          <a:srcRect l="0" t="12168" r="0" b="0"/>
          <a:stretch/>
        </p:blipFill>
        <p:spPr>
          <a:xfrm>
            <a:off x="61560" y="2526480"/>
            <a:ext cx="8913960" cy="1415520"/>
          </a:xfrm>
          <a:prstGeom prst="rect">
            <a:avLst/>
          </a:prstGeom>
          <a:ln>
            <a:noFill/>
          </a:ln>
        </p:spPr>
      </p:pic>
      <p:sp>
        <p:nvSpPr>
          <p:cNvPr id="135" name="TextShape 1"/>
          <p:cNvSpPr txBox="1"/>
          <p:nvPr/>
        </p:nvSpPr>
        <p:spPr>
          <a:xfrm>
            <a:off x="347400" y="446400"/>
            <a:ext cx="8520120" cy="3353760"/>
          </a:xfrm>
          <a:prstGeom prst="rect">
            <a:avLst/>
          </a:prstGeom>
          <a:noFill/>
          <a:ln>
            <a:noFill/>
          </a:ln>
        </p:spPr>
        <p:txBody>
          <a:bodyPr tIns="91440" bIns="91440">
            <a:normAutofit/>
          </a:bodyPr>
          <a:p>
            <a:pPr>
              <a:lnSpc>
                <a:spcPct val="115000"/>
              </a:lnSpc>
              <a:tabLst>
                <a:tab algn="l" pos="0"/>
              </a:tabLst>
            </a:pPr>
            <a:r>
              <a:rPr b="1" lang="en" sz="2000" spc="-1" strike="noStrike">
                <a:solidFill>
                  <a:srgbClr val="000000"/>
                </a:solidFill>
                <a:latin typeface="Economica"/>
                <a:ea typeface="Economica"/>
              </a:rPr>
              <a:t>WHICH ARE THE MOST POPULAR INGREDIENTS IN EACH CUISINE?</a:t>
            </a:r>
            <a:endParaRPr b="0" lang="en-US" sz="2000" spc="-1" strike="noStrike">
              <a:solidFill>
                <a:srgbClr val="000000"/>
              </a:solidFill>
              <a:latin typeface="Arial"/>
            </a:endParaRPr>
          </a:p>
          <a:p>
            <a:pPr>
              <a:lnSpc>
                <a:spcPct val="115000"/>
              </a:lnSpc>
              <a:spcBef>
                <a:spcPts val="1199"/>
              </a:spcBef>
              <a:spcAft>
                <a:spcPts val="1199"/>
              </a:spcAft>
              <a:tabLst>
                <a:tab algn="l" pos="0"/>
              </a:tabLst>
            </a:pPr>
            <a:endParaRPr b="0" lang="en-US" sz="2000" spc="-1" strike="noStrike">
              <a:solidFill>
                <a:srgbClr val="000000"/>
              </a:solidFill>
              <a:latin typeface="Arial"/>
            </a:endParaRPr>
          </a:p>
        </p:txBody>
      </p:sp>
      <p:pic>
        <p:nvPicPr>
          <p:cNvPr id="136" name="Google Shape;160;p25" descr=""/>
          <p:cNvPicPr/>
          <p:nvPr/>
        </p:nvPicPr>
        <p:blipFill>
          <a:blip r:embed="rId2"/>
          <a:stretch/>
        </p:blipFill>
        <p:spPr>
          <a:xfrm>
            <a:off x="0" y="3702600"/>
            <a:ext cx="9143640" cy="1495080"/>
          </a:xfrm>
          <a:prstGeom prst="rect">
            <a:avLst/>
          </a:prstGeom>
          <a:ln>
            <a:noFill/>
          </a:ln>
        </p:spPr>
      </p:pic>
      <p:pic>
        <p:nvPicPr>
          <p:cNvPr id="137" name="Google Shape;161;p25" descr=""/>
          <p:cNvPicPr/>
          <p:nvPr/>
        </p:nvPicPr>
        <p:blipFill>
          <a:blip r:embed="rId3"/>
          <a:srcRect l="0" t="5823" r="0" b="0"/>
          <a:stretch/>
        </p:blipFill>
        <p:spPr>
          <a:xfrm>
            <a:off x="132840" y="1076400"/>
            <a:ext cx="8949240" cy="14950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311760" y="31608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Data Exploration (Complexity of Cuisines)</a:t>
            </a:r>
            <a:endParaRPr b="0" lang="en-US" sz="4200" spc="-1" strike="noStrike">
              <a:solidFill>
                <a:srgbClr val="000000"/>
              </a:solidFill>
              <a:latin typeface="Arial"/>
            </a:endParaRPr>
          </a:p>
        </p:txBody>
      </p:sp>
      <p:pic>
        <p:nvPicPr>
          <p:cNvPr id="139" name="Google Shape;167;p26" descr=""/>
          <p:cNvPicPr/>
          <p:nvPr/>
        </p:nvPicPr>
        <p:blipFill>
          <a:blip r:embed="rId1"/>
          <a:stretch/>
        </p:blipFill>
        <p:spPr>
          <a:xfrm>
            <a:off x="152280" y="1299600"/>
            <a:ext cx="8701560" cy="36910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311760" y="28188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What problem have we solved? </a:t>
            </a:r>
            <a:endParaRPr b="0" lang="en-US" sz="4200" spc="-1" strike="noStrike">
              <a:solidFill>
                <a:srgbClr val="000000"/>
              </a:solidFill>
              <a:latin typeface="Arial"/>
            </a:endParaRPr>
          </a:p>
        </p:txBody>
      </p:sp>
      <p:sp>
        <p:nvSpPr>
          <p:cNvPr id="141" name="TextShape 2"/>
          <p:cNvSpPr txBox="1"/>
          <p:nvPr/>
        </p:nvSpPr>
        <p:spPr>
          <a:xfrm>
            <a:off x="109080" y="1180440"/>
            <a:ext cx="5008320" cy="3353760"/>
          </a:xfrm>
          <a:prstGeom prst="rect">
            <a:avLst/>
          </a:prstGeom>
          <a:noFill/>
          <a:ln>
            <a:noFill/>
          </a:ln>
        </p:spPr>
        <p:txBody>
          <a:bodyPr tIns="91440" bIns="91440">
            <a:noAutofit/>
          </a:bodyPr>
          <a:p>
            <a:pPr marL="457200" indent="-342720">
              <a:lnSpc>
                <a:spcPct val="115000"/>
              </a:lnSpc>
              <a:buClr>
                <a:srgbClr val="000000"/>
              </a:buClr>
              <a:buFont typeface="Encode Sans"/>
              <a:buChar char="●"/>
            </a:pPr>
            <a:r>
              <a:rPr b="0" lang="en" sz="1800" spc="-1" strike="noStrike">
                <a:solidFill>
                  <a:srgbClr val="000000"/>
                </a:solidFill>
                <a:latin typeface="Encode Sans"/>
                <a:ea typeface="Encode Sans"/>
              </a:rPr>
              <a:t>If we are new to cooking, we can choose what kind of cuisine is easier to learn first (Based on complexity)</a:t>
            </a:r>
            <a:br/>
            <a:r>
              <a:rPr b="0" lang="en" sz="1800" spc="-1" strike="noStrike">
                <a:solidFill>
                  <a:srgbClr val="000000"/>
                </a:solidFill>
                <a:latin typeface="Encode Sans"/>
              </a:rPr>
              <a:t> </a:t>
            </a:r>
            <a:endParaRPr b="0" lang="en-US" sz="1800" spc="-1" strike="noStrike">
              <a:solidFill>
                <a:srgbClr val="000000"/>
              </a:solidFill>
              <a:latin typeface="Arial"/>
            </a:endParaRPr>
          </a:p>
          <a:p>
            <a:pPr marL="457200" indent="-342720">
              <a:lnSpc>
                <a:spcPct val="115000"/>
              </a:lnSpc>
              <a:buClr>
                <a:srgbClr val="000000"/>
              </a:buClr>
              <a:buFont typeface="Economica"/>
              <a:buChar char="●"/>
            </a:pPr>
            <a:r>
              <a:rPr b="0" lang="en" sz="1800" spc="-1" strike="noStrike">
                <a:solidFill>
                  <a:srgbClr val="000000"/>
                </a:solidFill>
                <a:latin typeface="Encode Sans"/>
                <a:ea typeface="Encode Sans"/>
              </a:rPr>
              <a:t>Allows us to analyse the various health aspects of each cuisine (An example will be shown in the next slide) </a:t>
            </a:r>
            <a:br/>
            <a:r>
              <a:rPr b="0" lang="en" sz="1800" spc="-1" strike="noStrike">
                <a:solidFill>
                  <a:srgbClr val="000000"/>
                </a:solidFill>
                <a:latin typeface="Economica"/>
              </a:rPr>
              <a:t> </a:t>
            </a:r>
            <a:endParaRPr b="0" lang="en-US" sz="1800" spc="-1" strike="noStrike">
              <a:solidFill>
                <a:srgbClr val="000000"/>
              </a:solidFill>
              <a:latin typeface="Arial"/>
            </a:endParaRPr>
          </a:p>
        </p:txBody>
      </p:sp>
      <p:pic>
        <p:nvPicPr>
          <p:cNvPr id="142" name="Google Shape;174;p27" descr=""/>
          <p:cNvPicPr/>
          <p:nvPr/>
        </p:nvPicPr>
        <p:blipFill>
          <a:blip r:embed="rId1"/>
          <a:stretch/>
        </p:blipFill>
        <p:spPr>
          <a:xfrm>
            <a:off x="5429520" y="1011600"/>
            <a:ext cx="3655080" cy="36550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1359360" y="1985760"/>
            <a:ext cx="6424920" cy="2248920"/>
          </a:xfrm>
          <a:prstGeom prst="rect">
            <a:avLst/>
          </a:prstGeom>
          <a:noFill/>
          <a:ln>
            <a:noFill/>
          </a:ln>
        </p:spPr>
        <p:txBody>
          <a:bodyPr tIns="91440" bIns="91440">
            <a:normAutofit/>
          </a:bodyPr>
          <a:p>
            <a:pPr algn="ctr">
              <a:lnSpc>
                <a:spcPct val="150000"/>
              </a:lnSpc>
              <a:spcAft>
                <a:spcPts val="1199"/>
              </a:spcAft>
              <a:tabLst>
                <a:tab algn="l" pos="0"/>
              </a:tabLst>
            </a:pPr>
            <a:r>
              <a:rPr b="1" lang="en" sz="4200" spc="-1" strike="noStrike">
                <a:solidFill>
                  <a:srgbClr val="000000"/>
                </a:solidFill>
                <a:latin typeface="Economica"/>
                <a:ea typeface="Economica"/>
              </a:rPr>
              <a:t>Healthiness of different cuisines</a:t>
            </a:r>
            <a:endParaRPr b="0" lang="en-US"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311760" y="31608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Problem 2</a:t>
            </a:r>
            <a:endParaRPr b="0" lang="en-US" sz="4200" spc="-1" strike="noStrike">
              <a:solidFill>
                <a:srgbClr val="000000"/>
              </a:solidFill>
              <a:latin typeface="Arial"/>
            </a:endParaRPr>
          </a:p>
        </p:txBody>
      </p:sp>
      <p:sp>
        <p:nvSpPr>
          <p:cNvPr id="145" name="TextShape 2"/>
          <p:cNvSpPr txBox="1"/>
          <p:nvPr/>
        </p:nvSpPr>
        <p:spPr>
          <a:xfrm>
            <a:off x="1359360" y="1171440"/>
            <a:ext cx="6424920" cy="2800080"/>
          </a:xfrm>
          <a:prstGeom prst="rect">
            <a:avLst/>
          </a:prstGeom>
          <a:noFill/>
          <a:ln>
            <a:noFill/>
          </a:ln>
        </p:spPr>
        <p:txBody>
          <a:bodyPr tIns="91440" bIns="91440">
            <a:normAutofit fontScale="70000"/>
          </a:bodyPr>
          <a:p>
            <a:pPr>
              <a:lnSpc>
                <a:spcPct val="100000"/>
              </a:lnSpc>
              <a:tabLst>
                <a:tab algn="l" pos="0"/>
              </a:tabLst>
            </a:pPr>
            <a:endParaRPr b="0" lang="en-US" sz="1400" spc="-1" strike="noStrike">
              <a:solidFill>
                <a:srgbClr val="000000"/>
              </a:solidFill>
              <a:latin typeface="Arial"/>
            </a:endParaRPr>
          </a:p>
          <a:p>
            <a:pPr algn="ctr">
              <a:lnSpc>
                <a:spcPct val="115000"/>
              </a:lnSpc>
              <a:spcAft>
                <a:spcPts val="1199"/>
              </a:spcAft>
              <a:tabLst>
                <a:tab algn="l" pos="0"/>
              </a:tabLst>
            </a:pPr>
            <a:r>
              <a:rPr b="0" lang="en" sz="3040" spc="-1" strike="noStrike">
                <a:solidFill>
                  <a:srgbClr val="000000"/>
                </a:solidFill>
                <a:latin typeface="Economica"/>
                <a:ea typeface="Economica"/>
              </a:rPr>
              <a:t>Which cuisines uses more </a:t>
            </a:r>
            <a:r>
              <a:rPr b="1" lang="en" sz="3040" spc="-1" strike="noStrike" u="sng">
                <a:solidFill>
                  <a:srgbClr val="000000"/>
                </a:solidFill>
                <a:uFillTx/>
                <a:latin typeface="Economica"/>
                <a:ea typeface="Economica"/>
              </a:rPr>
              <a:t>healthier</a:t>
            </a:r>
            <a:r>
              <a:rPr b="0" lang="en" sz="3040" spc="-1" strike="noStrike">
                <a:solidFill>
                  <a:srgbClr val="000000"/>
                </a:solidFill>
                <a:latin typeface="Economica"/>
                <a:ea typeface="Economica"/>
              </a:rPr>
              <a:t> ingredient(s) as compared to others, based upon the selected ingredient(s)?</a:t>
            </a:r>
            <a:endParaRPr b="0" lang="en-US" sz="30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Google Shape;190;p30" descr=""/>
          <p:cNvPicPr/>
          <p:nvPr/>
        </p:nvPicPr>
        <p:blipFill>
          <a:blip r:embed="rId1"/>
          <a:stretch/>
        </p:blipFill>
        <p:spPr>
          <a:xfrm>
            <a:off x="5298120" y="3513600"/>
            <a:ext cx="2182680" cy="1527840"/>
          </a:xfrm>
          <a:prstGeom prst="rect">
            <a:avLst/>
          </a:prstGeom>
          <a:ln>
            <a:noFill/>
          </a:ln>
        </p:spPr>
      </p:pic>
      <p:sp>
        <p:nvSpPr>
          <p:cNvPr id="147" name="TextShape 1"/>
          <p:cNvSpPr txBox="1"/>
          <p:nvPr/>
        </p:nvSpPr>
        <p:spPr>
          <a:xfrm>
            <a:off x="311760" y="31608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Problem 2: Which cuisines uses healthier ingredients?</a:t>
            </a:r>
            <a:endParaRPr b="0" lang="en-US" sz="4200" spc="-1" strike="noStrike">
              <a:solidFill>
                <a:srgbClr val="000000"/>
              </a:solidFill>
              <a:latin typeface="Arial"/>
            </a:endParaRPr>
          </a:p>
        </p:txBody>
      </p:sp>
      <p:sp>
        <p:nvSpPr>
          <p:cNvPr id="148" name="TextShape 2"/>
          <p:cNvSpPr txBox="1"/>
          <p:nvPr/>
        </p:nvSpPr>
        <p:spPr>
          <a:xfrm>
            <a:off x="311760" y="1298880"/>
            <a:ext cx="5255280" cy="3353760"/>
          </a:xfrm>
          <a:prstGeom prst="rect">
            <a:avLst/>
          </a:prstGeom>
          <a:noFill/>
          <a:ln>
            <a:noFill/>
          </a:ln>
        </p:spPr>
        <p:txBody>
          <a:bodyPr tIns="91440" bIns="91440">
            <a:normAutofit/>
          </a:bodyPr>
          <a:p>
            <a:pPr marL="457200" indent="-355320">
              <a:lnSpc>
                <a:spcPct val="115000"/>
              </a:lnSpc>
              <a:buClr>
                <a:srgbClr val="000000"/>
              </a:buClr>
              <a:buFont typeface="Encode Sans"/>
              <a:buChar char="➔"/>
            </a:pPr>
            <a:r>
              <a:rPr b="0" lang="en" sz="2000" spc="-1" strike="noStrike">
                <a:solidFill>
                  <a:srgbClr val="000000"/>
                </a:solidFill>
                <a:latin typeface="Encode Sans"/>
                <a:ea typeface="Encode Sans"/>
              </a:rPr>
              <a:t>Commonly Used Oil </a:t>
            </a:r>
            <a:endParaRPr b="0" lang="en-US" sz="2000" spc="-1" strike="noStrike">
              <a:solidFill>
                <a:srgbClr val="000000"/>
              </a:solidFill>
              <a:latin typeface="Arial"/>
            </a:endParaRPr>
          </a:p>
          <a:p>
            <a:pPr lvl="1" marL="914400" indent="-329760">
              <a:lnSpc>
                <a:spcPct val="115000"/>
              </a:lnSpc>
              <a:buClr>
                <a:srgbClr val="000000"/>
              </a:buClr>
              <a:buFont typeface="Encode Sans"/>
              <a:buChar char="◆"/>
            </a:pPr>
            <a:r>
              <a:rPr b="0" lang="en" sz="1600" spc="-1" strike="noStrike">
                <a:solidFill>
                  <a:srgbClr val="000000"/>
                </a:solidFill>
                <a:latin typeface="Encode Sans"/>
                <a:ea typeface="Encode Sans"/>
              </a:rPr>
              <a:t>Vegetable Oil</a:t>
            </a:r>
            <a:endParaRPr b="0" lang="en-US" sz="1600" spc="-1" strike="noStrike">
              <a:solidFill>
                <a:srgbClr val="000000"/>
              </a:solidFill>
              <a:latin typeface="Arial"/>
            </a:endParaRPr>
          </a:p>
          <a:p>
            <a:pPr lvl="1" marL="914400" indent="-329760">
              <a:lnSpc>
                <a:spcPct val="115000"/>
              </a:lnSpc>
              <a:buClr>
                <a:srgbClr val="000000"/>
              </a:buClr>
              <a:buFont typeface="Encode Sans"/>
              <a:buChar char="◆"/>
            </a:pPr>
            <a:r>
              <a:rPr b="0" lang="en" sz="1600" spc="-1" strike="noStrike">
                <a:solidFill>
                  <a:srgbClr val="000000"/>
                </a:solidFill>
                <a:latin typeface="Encode Sans"/>
                <a:ea typeface="Encode Sans"/>
              </a:rPr>
              <a:t>Olive Oil [Rich in Oleic Acid]</a:t>
            </a:r>
            <a:endParaRPr b="0" lang="en-US" sz="1600" spc="-1" strike="noStrike">
              <a:solidFill>
                <a:srgbClr val="000000"/>
              </a:solidFill>
              <a:latin typeface="Arial"/>
            </a:endParaRPr>
          </a:p>
          <a:p>
            <a:pPr marL="457200" indent="-355320">
              <a:lnSpc>
                <a:spcPct val="115000"/>
              </a:lnSpc>
              <a:buClr>
                <a:srgbClr val="000000"/>
              </a:buClr>
              <a:buFont typeface="Encode Sans"/>
              <a:buChar char="➔"/>
            </a:pPr>
            <a:r>
              <a:rPr b="0" lang="en" sz="2000" spc="-1" strike="noStrike">
                <a:solidFill>
                  <a:srgbClr val="000000"/>
                </a:solidFill>
                <a:latin typeface="Encode Sans"/>
                <a:ea typeface="Encode Sans"/>
              </a:rPr>
              <a:t>Onions &amp; Olive oil are healthy ingredients</a:t>
            </a:r>
            <a:endParaRPr b="0" lang="en-US" sz="2000" spc="-1" strike="noStrike">
              <a:solidFill>
                <a:srgbClr val="000000"/>
              </a:solidFill>
              <a:latin typeface="Arial"/>
            </a:endParaRPr>
          </a:p>
          <a:p>
            <a:pPr marL="457200" indent="-355320">
              <a:lnSpc>
                <a:spcPct val="115000"/>
              </a:lnSpc>
              <a:buClr>
                <a:srgbClr val="000000"/>
              </a:buClr>
              <a:buFont typeface="Encode Sans"/>
              <a:buChar char="➔"/>
            </a:pPr>
            <a:r>
              <a:rPr b="0" lang="en" sz="2000" spc="-1" strike="noStrike">
                <a:solidFill>
                  <a:srgbClr val="000000"/>
                </a:solidFill>
                <a:latin typeface="Encode Sans"/>
                <a:ea typeface="Encode Sans"/>
              </a:rPr>
              <a:t>Reduces the risk of having heart diseases </a:t>
            </a:r>
            <a:endParaRPr b="0" lang="en-US" sz="2000" spc="-1" strike="noStrike">
              <a:solidFill>
                <a:srgbClr val="000000"/>
              </a:solidFill>
              <a:latin typeface="Arial"/>
            </a:endParaRPr>
          </a:p>
        </p:txBody>
      </p:sp>
      <p:pic>
        <p:nvPicPr>
          <p:cNvPr id="149" name="Google Shape;193;p30" descr=""/>
          <p:cNvPicPr/>
          <p:nvPr/>
        </p:nvPicPr>
        <p:blipFill>
          <a:blip r:embed="rId2"/>
          <a:srcRect l="32700" t="0" r="28685" b="0"/>
          <a:stretch/>
        </p:blipFill>
        <p:spPr>
          <a:xfrm>
            <a:off x="8376120" y="1883520"/>
            <a:ext cx="861480" cy="3157920"/>
          </a:xfrm>
          <a:prstGeom prst="rect">
            <a:avLst/>
          </a:prstGeom>
          <a:ln>
            <a:noFill/>
          </a:ln>
        </p:spPr>
      </p:pic>
      <p:pic>
        <p:nvPicPr>
          <p:cNvPr id="150" name="Google Shape;194;p30" descr=""/>
          <p:cNvPicPr/>
          <p:nvPr/>
        </p:nvPicPr>
        <p:blipFill>
          <a:blip r:embed="rId3"/>
          <a:srcRect l="28076" t="0" r="24265" b="0"/>
          <a:stretch/>
        </p:blipFill>
        <p:spPr>
          <a:xfrm>
            <a:off x="7233120" y="2571840"/>
            <a:ext cx="1142640" cy="2398320"/>
          </a:xfrm>
          <a:prstGeom prst="rect">
            <a:avLst/>
          </a:prstGeom>
          <a:ln>
            <a:noFill/>
          </a:ln>
        </p:spPr>
      </p:pic>
      <p:sp>
        <p:nvSpPr>
          <p:cNvPr id="151" name="CustomShape 3"/>
          <p:cNvSpPr/>
          <p:nvPr/>
        </p:nvSpPr>
        <p:spPr>
          <a:xfrm>
            <a:off x="8398440" y="4804920"/>
            <a:ext cx="726840" cy="335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 sz="1000" spc="-1" strike="noStrike">
                <a:solidFill>
                  <a:srgbClr val="000000"/>
                </a:solidFill>
                <a:latin typeface="Open Sans"/>
                <a:ea typeface="Open Sans"/>
              </a:rPr>
              <a:t>Olive Oil</a:t>
            </a:r>
            <a:endParaRPr b="0" lang="en-US" sz="1000" spc="-1" strike="noStrike">
              <a:latin typeface="Arial"/>
            </a:endParaRPr>
          </a:p>
        </p:txBody>
      </p:sp>
      <p:sp>
        <p:nvSpPr>
          <p:cNvPr id="152" name="CustomShape 4"/>
          <p:cNvSpPr/>
          <p:nvPr/>
        </p:nvSpPr>
        <p:spPr>
          <a:xfrm>
            <a:off x="7310160" y="4804920"/>
            <a:ext cx="988200" cy="4870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 sz="1000" spc="-1" strike="noStrike">
                <a:solidFill>
                  <a:srgbClr val="000000"/>
                </a:solidFill>
                <a:latin typeface="Open Sans"/>
                <a:ea typeface="Open Sans"/>
              </a:rPr>
              <a:t>Vegetable Oil</a:t>
            </a:r>
            <a:endParaRPr b="0" lang="en-US" sz="1000" spc="-1" strike="noStrike">
              <a:latin typeface="Arial"/>
            </a:endParaRPr>
          </a:p>
        </p:txBody>
      </p:sp>
      <p:sp>
        <p:nvSpPr>
          <p:cNvPr id="153" name="CustomShape 5"/>
          <p:cNvSpPr/>
          <p:nvPr/>
        </p:nvSpPr>
        <p:spPr>
          <a:xfrm>
            <a:off x="5895360" y="4804920"/>
            <a:ext cx="988200" cy="33552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i="1" lang="en" sz="1000" spc="-1" strike="noStrike">
                <a:solidFill>
                  <a:srgbClr val="000000"/>
                </a:solidFill>
                <a:latin typeface="Open Sans"/>
                <a:ea typeface="Open Sans"/>
              </a:rPr>
              <a:t>Onions</a:t>
            </a:r>
            <a:endParaRPr b="0" lang="en-US" sz="1000" spc="-1" strike="noStrike">
              <a:latin typeface="Arial"/>
            </a:endParaRPr>
          </a:p>
        </p:txBody>
      </p:sp>
      <p:pic>
        <p:nvPicPr>
          <p:cNvPr id="154" name="Google Shape;198;p30" descr=""/>
          <p:cNvPicPr/>
          <p:nvPr/>
        </p:nvPicPr>
        <p:blipFill>
          <a:blip r:embed="rId4"/>
          <a:stretch/>
        </p:blipFill>
        <p:spPr>
          <a:xfrm>
            <a:off x="7310160" y="1411920"/>
            <a:ext cx="1049400" cy="6292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Google Shape;203;p31" descr=""/>
          <p:cNvPicPr/>
          <p:nvPr/>
        </p:nvPicPr>
        <p:blipFill>
          <a:blip r:embed="rId1"/>
          <a:stretch/>
        </p:blipFill>
        <p:spPr>
          <a:xfrm>
            <a:off x="311760" y="1061280"/>
            <a:ext cx="3899160" cy="2772000"/>
          </a:xfrm>
          <a:prstGeom prst="rect">
            <a:avLst/>
          </a:prstGeom>
          <a:ln>
            <a:noFill/>
          </a:ln>
        </p:spPr>
      </p:pic>
      <p:pic>
        <p:nvPicPr>
          <p:cNvPr id="156" name="Google Shape;204;p31" descr=""/>
          <p:cNvPicPr/>
          <p:nvPr/>
        </p:nvPicPr>
        <p:blipFill>
          <a:blip r:embed="rId2"/>
          <a:stretch/>
        </p:blipFill>
        <p:spPr>
          <a:xfrm>
            <a:off x="4343400" y="1061280"/>
            <a:ext cx="3835800" cy="2772000"/>
          </a:xfrm>
          <a:prstGeom prst="rect">
            <a:avLst/>
          </a:prstGeom>
          <a:ln>
            <a:noFill/>
          </a:ln>
        </p:spPr>
      </p:pic>
      <p:pic>
        <p:nvPicPr>
          <p:cNvPr id="157" name="Google Shape;205;p31" descr=""/>
          <p:cNvPicPr/>
          <p:nvPr/>
        </p:nvPicPr>
        <p:blipFill>
          <a:blip r:embed="rId3"/>
          <a:stretch/>
        </p:blipFill>
        <p:spPr>
          <a:xfrm>
            <a:off x="6890040" y="4119120"/>
            <a:ext cx="1248840" cy="874080"/>
          </a:xfrm>
          <a:prstGeom prst="rect">
            <a:avLst/>
          </a:prstGeom>
          <a:ln>
            <a:noFill/>
          </a:ln>
        </p:spPr>
      </p:pic>
      <p:sp>
        <p:nvSpPr>
          <p:cNvPr id="158" name="TextShape 1"/>
          <p:cNvSpPr txBox="1"/>
          <p:nvPr/>
        </p:nvSpPr>
        <p:spPr>
          <a:xfrm>
            <a:off x="311760" y="31608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Problem 2: Which cuisines uses healthier ingredients?</a:t>
            </a:r>
            <a:endParaRPr b="0" lang="en-US" sz="4200" spc="-1" strike="noStrike">
              <a:solidFill>
                <a:srgbClr val="000000"/>
              </a:solidFill>
              <a:latin typeface="Arial"/>
            </a:endParaRPr>
          </a:p>
        </p:txBody>
      </p:sp>
      <p:pic>
        <p:nvPicPr>
          <p:cNvPr id="159" name="Google Shape;207;p31" descr=""/>
          <p:cNvPicPr/>
          <p:nvPr/>
        </p:nvPicPr>
        <p:blipFill>
          <a:blip r:embed="rId4"/>
          <a:srcRect l="32700" t="0" r="28685" b="0"/>
          <a:stretch/>
        </p:blipFill>
        <p:spPr>
          <a:xfrm>
            <a:off x="8650800" y="3186720"/>
            <a:ext cx="492840" cy="1806480"/>
          </a:xfrm>
          <a:prstGeom prst="rect">
            <a:avLst/>
          </a:prstGeom>
          <a:ln>
            <a:noFill/>
          </a:ln>
        </p:spPr>
      </p:pic>
      <p:pic>
        <p:nvPicPr>
          <p:cNvPr id="160" name="Google Shape;208;p31" descr=""/>
          <p:cNvPicPr/>
          <p:nvPr/>
        </p:nvPicPr>
        <p:blipFill>
          <a:blip r:embed="rId5"/>
          <a:srcRect l="28076" t="0" r="24265" b="0"/>
          <a:stretch/>
        </p:blipFill>
        <p:spPr>
          <a:xfrm>
            <a:off x="7997040" y="3656880"/>
            <a:ext cx="653400" cy="1371960"/>
          </a:xfrm>
          <a:prstGeom prst="rect">
            <a:avLst/>
          </a:prstGeom>
          <a:ln>
            <a:noFill/>
          </a:ln>
        </p:spPr>
      </p:pic>
      <p:sp>
        <p:nvSpPr>
          <p:cNvPr id="161" name="CustomShape 2"/>
          <p:cNvSpPr/>
          <p:nvPr/>
        </p:nvSpPr>
        <p:spPr>
          <a:xfrm>
            <a:off x="3718080" y="3067920"/>
            <a:ext cx="492840" cy="335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000" spc="-1" strike="noStrike">
                <a:solidFill>
                  <a:srgbClr val="000000"/>
                </a:solidFill>
                <a:latin typeface="Open Sans"/>
                <a:ea typeface="Open Sans"/>
              </a:rPr>
              <a:t>419</a:t>
            </a:r>
            <a:endParaRPr b="0" lang="en-US" sz="1000" spc="-1" strike="noStrike">
              <a:latin typeface="Arial"/>
            </a:endParaRPr>
          </a:p>
        </p:txBody>
      </p:sp>
      <p:sp>
        <p:nvSpPr>
          <p:cNvPr id="162" name="CustomShape 3"/>
          <p:cNvSpPr/>
          <p:nvPr/>
        </p:nvSpPr>
        <p:spPr>
          <a:xfrm>
            <a:off x="5906520" y="1767960"/>
            <a:ext cx="492840" cy="335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000" spc="-1" strike="noStrike">
                <a:solidFill>
                  <a:srgbClr val="000000"/>
                </a:solidFill>
                <a:latin typeface="Open Sans"/>
                <a:ea typeface="Open Sans"/>
              </a:rPr>
              <a:t>602</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Google Shape;215;p32" descr=""/>
          <p:cNvPicPr/>
          <p:nvPr/>
        </p:nvPicPr>
        <p:blipFill>
          <a:blip r:embed="rId1"/>
          <a:stretch/>
        </p:blipFill>
        <p:spPr>
          <a:xfrm>
            <a:off x="6890040" y="4119120"/>
            <a:ext cx="1248840" cy="874080"/>
          </a:xfrm>
          <a:prstGeom prst="rect">
            <a:avLst/>
          </a:prstGeom>
          <a:ln>
            <a:noFill/>
          </a:ln>
        </p:spPr>
      </p:pic>
      <p:sp>
        <p:nvSpPr>
          <p:cNvPr id="164" name="TextShape 1"/>
          <p:cNvSpPr txBox="1"/>
          <p:nvPr/>
        </p:nvSpPr>
        <p:spPr>
          <a:xfrm>
            <a:off x="311760" y="31608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Problem 2: Which cuisines uses healthier ingredients?</a:t>
            </a:r>
            <a:endParaRPr b="0" lang="en-US" sz="4200" spc="-1" strike="noStrike">
              <a:solidFill>
                <a:srgbClr val="000000"/>
              </a:solidFill>
              <a:latin typeface="Arial"/>
            </a:endParaRPr>
          </a:p>
        </p:txBody>
      </p:sp>
      <p:pic>
        <p:nvPicPr>
          <p:cNvPr id="165" name="Google Shape;217;p32" descr=""/>
          <p:cNvPicPr/>
          <p:nvPr/>
        </p:nvPicPr>
        <p:blipFill>
          <a:blip r:embed="rId2"/>
          <a:srcRect l="32700" t="0" r="28685" b="0"/>
          <a:stretch/>
        </p:blipFill>
        <p:spPr>
          <a:xfrm>
            <a:off x="8650800" y="3186720"/>
            <a:ext cx="492840" cy="1806480"/>
          </a:xfrm>
          <a:prstGeom prst="rect">
            <a:avLst/>
          </a:prstGeom>
          <a:ln>
            <a:noFill/>
          </a:ln>
        </p:spPr>
      </p:pic>
      <p:pic>
        <p:nvPicPr>
          <p:cNvPr id="166" name="Google Shape;218;p32" descr=""/>
          <p:cNvPicPr/>
          <p:nvPr/>
        </p:nvPicPr>
        <p:blipFill>
          <a:blip r:embed="rId3"/>
          <a:srcRect l="28076" t="0" r="24265" b="0"/>
          <a:stretch/>
        </p:blipFill>
        <p:spPr>
          <a:xfrm>
            <a:off x="7997040" y="3656880"/>
            <a:ext cx="653400" cy="1371960"/>
          </a:xfrm>
          <a:prstGeom prst="rect">
            <a:avLst/>
          </a:prstGeom>
          <a:ln>
            <a:noFill/>
          </a:ln>
        </p:spPr>
      </p:pic>
      <p:pic>
        <p:nvPicPr>
          <p:cNvPr id="167" name="Google Shape;219;p32" descr=""/>
          <p:cNvPicPr/>
          <p:nvPr/>
        </p:nvPicPr>
        <p:blipFill>
          <a:blip r:embed="rId4"/>
          <a:stretch/>
        </p:blipFill>
        <p:spPr>
          <a:xfrm>
            <a:off x="605160" y="1490400"/>
            <a:ext cx="3657240" cy="2599920"/>
          </a:xfrm>
          <a:prstGeom prst="rect">
            <a:avLst/>
          </a:prstGeom>
          <a:ln>
            <a:noFill/>
          </a:ln>
        </p:spPr>
      </p:pic>
      <p:pic>
        <p:nvPicPr>
          <p:cNvPr id="168" name="Google Shape;220;p32" descr=""/>
          <p:cNvPicPr/>
          <p:nvPr/>
        </p:nvPicPr>
        <p:blipFill>
          <a:blip r:embed="rId5"/>
          <a:stretch/>
        </p:blipFill>
        <p:spPr>
          <a:xfrm>
            <a:off x="4491720" y="1476000"/>
            <a:ext cx="3590640" cy="26287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209160" y="20196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Introduction</a:t>
            </a:r>
            <a:endParaRPr b="0" lang="en-US" sz="4200" spc="-1" strike="noStrike">
              <a:solidFill>
                <a:srgbClr val="000000"/>
              </a:solidFill>
              <a:latin typeface="Arial"/>
            </a:endParaRPr>
          </a:p>
        </p:txBody>
      </p:sp>
      <p:sp>
        <p:nvSpPr>
          <p:cNvPr id="91" name="TextShape 2"/>
          <p:cNvSpPr txBox="1"/>
          <p:nvPr/>
        </p:nvSpPr>
        <p:spPr>
          <a:xfrm>
            <a:off x="311760" y="1267200"/>
            <a:ext cx="4007880" cy="552240"/>
          </a:xfrm>
          <a:prstGeom prst="rect">
            <a:avLst/>
          </a:prstGeom>
          <a:noFill/>
          <a:ln>
            <a:noFill/>
          </a:ln>
        </p:spPr>
        <p:txBody>
          <a:bodyPr tIns="91440" bIns="91440">
            <a:noAutofit/>
          </a:bodyPr>
          <a:p>
            <a:pPr>
              <a:lnSpc>
                <a:spcPct val="95000"/>
              </a:lnSpc>
              <a:tabLst>
                <a:tab algn="l" pos="0"/>
              </a:tabLst>
            </a:pPr>
            <a:r>
              <a:rPr b="1" lang="en" sz="1400" spc="-1" strike="noStrike">
                <a:solidFill>
                  <a:srgbClr val="000000"/>
                </a:solidFill>
                <a:latin typeface="Encode Sans"/>
                <a:ea typeface="Encode Sans"/>
              </a:rPr>
              <a:t>Dataset</a:t>
            </a:r>
            <a:r>
              <a:rPr b="0" lang="en" sz="1400" spc="-1" strike="noStrike">
                <a:solidFill>
                  <a:srgbClr val="000000"/>
                </a:solidFill>
                <a:latin typeface="Encode Sans"/>
                <a:ea typeface="Encode Sans"/>
              </a:rPr>
              <a:t> </a:t>
            </a:r>
            <a:r>
              <a:rPr b="0" lang="en" sz="1300" spc="-1" strike="noStrike">
                <a:solidFill>
                  <a:srgbClr val="000000"/>
                </a:solidFill>
                <a:latin typeface="Encode Sans"/>
                <a:ea typeface="Encode Sans"/>
              </a:rPr>
              <a:t>: What’s cooking?</a:t>
            </a:r>
            <a:br/>
            <a:endParaRPr b="0" lang="en-US" sz="1300" spc="-1" strike="noStrike">
              <a:solidFill>
                <a:srgbClr val="000000"/>
              </a:solidFill>
              <a:latin typeface="Arial"/>
            </a:endParaRPr>
          </a:p>
          <a:p>
            <a:pPr>
              <a:lnSpc>
                <a:spcPct val="95000"/>
              </a:lnSpc>
              <a:spcBef>
                <a:spcPts val="1199"/>
              </a:spcBef>
              <a:spcAft>
                <a:spcPts val="1199"/>
              </a:spcAft>
              <a:tabLst>
                <a:tab algn="l" pos="0"/>
              </a:tabLst>
            </a:pPr>
            <a:endParaRPr b="0" lang="en-US" sz="1300" spc="-1" strike="noStrike">
              <a:solidFill>
                <a:srgbClr val="000000"/>
              </a:solidFill>
              <a:latin typeface="Arial"/>
            </a:endParaRPr>
          </a:p>
        </p:txBody>
      </p:sp>
      <p:pic>
        <p:nvPicPr>
          <p:cNvPr id="92" name="Google Shape;76;p15" descr=""/>
          <p:cNvPicPr/>
          <p:nvPr/>
        </p:nvPicPr>
        <p:blipFill>
          <a:blip r:embed="rId1"/>
          <a:stretch/>
        </p:blipFill>
        <p:spPr>
          <a:xfrm>
            <a:off x="2453400" y="1330560"/>
            <a:ext cx="1605960" cy="348840"/>
          </a:xfrm>
          <a:prstGeom prst="rect">
            <a:avLst/>
          </a:prstGeom>
          <a:ln>
            <a:noFill/>
          </a:ln>
        </p:spPr>
      </p:pic>
      <p:pic>
        <p:nvPicPr>
          <p:cNvPr id="93" name="Google Shape;77;p15" descr=""/>
          <p:cNvPicPr/>
          <p:nvPr/>
        </p:nvPicPr>
        <p:blipFill>
          <a:blip r:embed="rId2"/>
          <a:stretch/>
        </p:blipFill>
        <p:spPr>
          <a:xfrm>
            <a:off x="7644240" y="1580760"/>
            <a:ext cx="889920" cy="615240"/>
          </a:xfrm>
          <a:prstGeom prst="rect">
            <a:avLst/>
          </a:prstGeom>
          <a:ln>
            <a:noFill/>
          </a:ln>
        </p:spPr>
      </p:pic>
      <p:pic>
        <p:nvPicPr>
          <p:cNvPr id="94" name="Google Shape;78;p15" descr=""/>
          <p:cNvPicPr/>
          <p:nvPr/>
        </p:nvPicPr>
        <p:blipFill>
          <a:blip r:embed="rId3"/>
          <a:stretch/>
        </p:blipFill>
        <p:spPr>
          <a:xfrm>
            <a:off x="6900480" y="1580760"/>
            <a:ext cx="514080" cy="657000"/>
          </a:xfrm>
          <a:prstGeom prst="rect">
            <a:avLst/>
          </a:prstGeom>
          <a:ln>
            <a:noFill/>
          </a:ln>
        </p:spPr>
      </p:pic>
      <p:pic>
        <p:nvPicPr>
          <p:cNvPr id="95" name="Google Shape;79;p15" descr=""/>
          <p:cNvPicPr/>
          <p:nvPr/>
        </p:nvPicPr>
        <p:blipFill>
          <a:blip r:embed="rId4"/>
          <a:stretch/>
        </p:blipFill>
        <p:spPr>
          <a:xfrm>
            <a:off x="6757920" y="1445040"/>
            <a:ext cx="799200" cy="886680"/>
          </a:xfrm>
          <a:prstGeom prst="rect">
            <a:avLst/>
          </a:prstGeom>
          <a:ln>
            <a:noFill/>
          </a:ln>
        </p:spPr>
      </p:pic>
      <p:pic>
        <p:nvPicPr>
          <p:cNvPr id="96" name="Google Shape;80;p15" descr=""/>
          <p:cNvPicPr/>
          <p:nvPr/>
        </p:nvPicPr>
        <p:blipFill>
          <a:blip r:embed="rId5"/>
          <a:stretch/>
        </p:blipFill>
        <p:spPr>
          <a:xfrm>
            <a:off x="7557480" y="1393200"/>
            <a:ext cx="1236240" cy="990000"/>
          </a:xfrm>
          <a:prstGeom prst="rect">
            <a:avLst/>
          </a:prstGeom>
          <a:ln>
            <a:noFill/>
          </a:ln>
        </p:spPr>
      </p:pic>
      <p:sp>
        <p:nvSpPr>
          <p:cNvPr id="97" name="CustomShape 3"/>
          <p:cNvSpPr/>
          <p:nvPr/>
        </p:nvSpPr>
        <p:spPr>
          <a:xfrm>
            <a:off x="311760" y="1679760"/>
            <a:ext cx="7176240" cy="817560"/>
          </a:xfrm>
          <a:prstGeom prst="rect">
            <a:avLst/>
          </a:prstGeom>
          <a:noFill/>
          <a:ln>
            <a:noFill/>
          </a:ln>
        </p:spPr>
        <p:style>
          <a:lnRef idx="0"/>
          <a:fillRef idx="0"/>
          <a:effectRef idx="0"/>
          <a:fontRef idx="minor"/>
        </p:style>
        <p:txBody>
          <a:bodyPr tIns="91440" bIns="91440">
            <a:spAutoFit/>
          </a:bodyPr>
          <a:p>
            <a:pPr>
              <a:lnSpc>
                <a:spcPct val="95000"/>
              </a:lnSpc>
              <a:tabLst>
                <a:tab algn="l" pos="0"/>
              </a:tabLst>
            </a:pPr>
            <a:r>
              <a:rPr b="1" lang="en" sz="1300" spc="-1" strike="noStrike">
                <a:solidFill>
                  <a:srgbClr val="000000"/>
                </a:solidFill>
                <a:latin typeface="Encode Sans"/>
                <a:ea typeface="Encode Sans"/>
              </a:rPr>
              <a:t>Reason for choosing this dataset </a:t>
            </a:r>
            <a:r>
              <a:rPr b="0" lang="en" sz="1200" spc="-1" strike="noStrike">
                <a:solidFill>
                  <a:srgbClr val="000000"/>
                </a:solidFill>
                <a:latin typeface="Encode Sans"/>
                <a:ea typeface="Encode Sans"/>
              </a:rPr>
              <a:t>: It requires us to work with strings instead of integers</a:t>
            </a:r>
            <a:endParaRPr b="0" lang="en-US" sz="1200" spc="-1" strike="noStrike">
              <a:latin typeface="Arial"/>
            </a:endParaRPr>
          </a:p>
          <a:p>
            <a:pPr>
              <a:lnSpc>
                <a:spcPct val="100000"/>
              </a:lnSpc>
              <a:spcBef>
                <a:spcPts val="1199"/>
              </a:spcBef>
              <a:tabLst>
                <a:tab algn="l" pos="0"/>
              </a:tabLst>
            </a:pPr>
            <a:endParaRPr b="0" lang="en-US" sz="1200" spc="-1" strike="noStrike">
              <a:latin typeface="Arial"/>
            </a:endParaRPr>
          </a:p>
        </p:txBody>
      </p:sp>
      <p:sp>
        <p:nvSpPr>
          <p:cNvPr id="98" name="CustomShape 4"/>
          <p:cNvSpPr/>
          <p:nvPr/>
        </p:nvSpPr>
        <p:spPr>
          <a:xfrm>
            <a:off x="311760" y="2219760"/>
            <a:ext cx="7873920" cy="956880"/>
          </a:xfrm>
          <a:prstGeom prst="rect">
            <a:avLst/>
          </a:prstGeom>
          <a:noFill/>
          <a:ln>
            <a:noFill/>
          </a:ln>
        </p:spPr>
        <p:style>
          <a:lnRef idx="0"/>
          <a:fillRef idx="0"/>
          <a:effectRef idx="0"/>
          <a:fontRef idx="minor"/>
        </p:style>
        <p:txBody>
          <a:bodyPr tIns="91440" bIns="91440">
            <a:spAutoFit/>
          </a:bodyPr>
          <a:p>
            <a:pPr>
              <a:lnSpc>
                <a:spcPct val="95000"/>
              </a:lnSpc>
              <a:tabLst>
                <a:tab algn="l" pos="0"/>
              </a:tabLst>
            </a:pPr>
            <a:r>
              <a:rPr b="1" lang="en" sz="1300" spc="-1" strike="noStrike">
                <a:solidFill>
                  <a:srgbClr val="000000"/>
                </a:solidFill>
                <a:latin typeface="Encode Sans"/>
                <a:ea typeface="Encode Sans"/>
              </a:rPr>
              <a:t>Our general objective:</a:t>
            </a:r>
            <a:endParaRPr b="0" lang="en-US" sz="1300" spc="-1" strike="noStrike">
              <a:latin typeface="Arial"/>
            </a:endParaRPr>
          </a:p>
          <a:p>
            <a:pPr marL="457200" indent="-323640">
              <a:lnSpc>
                <a:spcPct val="95000"/>
              </a:lnSpc>
              <a:spcBef>
                <a:spcPts val="1199"/>
              </a:spcBef>
              <a:buClr>
                <a:srgbClr val="000000"/>
              </a:buClr>
              <a:buFont typeface="Encode Sans"/>
              <a:buChar char="-"/>
              <a:tabLst>
                <a:tab algn="l" pos="0"/>
              </a:tabLst>
            </a:pPr>
            <a:r>
              <a:rPr b="1" lang="en" sz="1500" spc="-1" strike="noStrike">
                <a:solidFill>
                  <a:srgbClr val="000000"/>
                </a:solidFill>
                <a:latin typeface="Encode Sans"/>
                <a:ea typeface="Encode Sans"/>
              </a:rPr>
              <a:t>Describe, explore and analyze various relationships between different cultures and ingredients.</a:t>
            </a:r>
            <a:endParaRPr b="0" lang="en-US" sz="1500" spc="-1" strike="noStrike">
              <a:latin typeface="Arial"/>
            </a:endParaRPr>
          </a:p>
        </p:txBody>
      </p:sp>
      <p:sp>
        <p:nvSpPr>
          <p:cNvPr id="99" name="CustomShape 5"/>
          <p:cNvSpPr/>
          <p:nvPr/>
        </p:nvSpPr>
        <p:spPr>
          <a:xfrm>
            <a:off x="311760" y="3143880"/>
            <a:ext cx="8417520" cy="696600"/>
          </a:xfrm>
          <a:prstGeom prst="rect">
            <a:avLst/>
          </a:prstGeom>
          <a:noFill/>
          <a:ln>
            <a:noFill/>
          </a:ln>
        </p:spPr>
        <p:style>
          <a:lnRef idx="0"/>
          <a:fillRef idx="0"/>
          <a:effectRef idx="0"/>
          <a:fontRef idx="minor"/>
        </p:style>
        <p:txBody>
          <a:bodyPr tIns="91440" bIns="91440">
            <a:spAutoFit/>
          </a:bodyPr>
          <a:p>
            <a:pPr>
              <a:lnSpc>
                <a:spcPct val="95000"/>
              </a:lnSpc>
              <a:tabLst>
                <a:tab algn="l" pos="0"/>
              </a:tabLst>
            </a:pPr>
            <a:r>
              <a:rPr b="1" lang="en" sz="1300" spc="-1" strike="noStrike">
                <a:solidFill>
                  <a:srgbClr val="000000"/>
                </a:solidFill>
                <a:latin typeface="Encode Sans"/>
                <a:ea typeface="Encode Sans"/>
              </a:rPr>
              <a:t>Our specific objectives:</a:t>
            </a:r>
            <a:endParaRPr b="0" lang="en-US" sz="1300" spc="-1" strike="noStrike">
              <a:latin typeface="Arial"/>
            </a:endParaRPr>
          </a:p>
          <a:p>
            <a:pPr marL="457200" indent="-304560">
              <a:lnSpc>
                <a:spcPct val="95000"/>
              </a:lnSpc>
              <a:spcBef>
                <a:spcPts val="1199"/>
              </a:spcBef>
              <a:buClr>
                <a:srgbClr val="000000"/>
              </a:buClr>
              <a:buFont typeface="Encode Sans"/>
              <a:buChar char="-"/>
              <a:tabLst>
                <a:tab algn="l" pos="0"/>
              </a:tabLst>
            </a:pPr>
            <a:r>
              <a:rPr b="0" lang="en" sz="1200" spc="-1" strike="noStrike">
                <a:solidFill>
                  <a:srgbClr val="000000"/>
                </a:solidFill>
                <a:latin typeface="Encode Sans"/>
                <a:ea typeface="Encode Sans"/>
              </a:rPr>
              <a:t>Analyse which cuisines are easier to pick up amongst the different types of cuisines</a:t>
            </a:r>
            <a:endParaRPr b="0" lang="en-US" sz="1200" spc="-1" strike="noStrike">
              <a:latin typeface="Arial"/>
            </a:endParaRPr>
          </a:p>
        </p:txBody>
      </p:sp>
      <p:sp>
        <p:nvSpPr>
          <p:cNvPr id="100" name="CustomShape 6"/>
          <p:cNvSpPr/>
          <p:nvPr/>
        </p:nvSpPr>
        <p:spPr>
          <a:xfrm>
            <a:off x="311760" y="3865680"/>
            <a:ext cx="8520120" cy="356400"/>
          </a:xfrm>
          <a:prstGeom prst="rect">
            <a:avLst/>
          </a:prstGeom>
          <a:noFill/>
          <a:ln>
            <a:noFill/>
          </a:ln>
        </p:spPr>
        <p:style>
          <a:lnRef idx="0"/>
          <a:fillRef idx="0"/>
          <a:effectRef idx="0"/>
          <a:fontRef idx="minor"/>
        </p:style>
        <p:txBody>
          <a:bodyPr tIns="91440" bIns="91440">
            <a:spAutoFit/>
          </a:bodyPr>
          <a:p>
            <a:pPr marL="457200" indent="-304560">
              <a:lnSpc>
                <a:spcPct val="95000"/>
              </a:lnSpc>
              <a:buClr>
                <a:srgbClr val="000000"/>
              </a:buClr>
              <a:buFont typeface="Encode Sans"/>
              <a:buChar char="-"/>
            </a:pPr>
            <a:r>
              <a:rPr b="0" lang="en" sz="1200" spc="-1" strike="noStrike">
                <a:solidFill>
                  <a:srgbClr val="000000"/>
                </a:solidFill>
                <a:latin typeface="Encode Sans"/>
                <a:ea typeface="Encode Sans"/>
              </a:rPr>
              <a:t>Analyse which cuisines are generally healthier as compared to others, based on selected ingredients</a:t>
            </a:r>
            <a:endParaRPr b="0" lang="en-US" sz="1200" spc="-1" strike="noStrike">
              <a:latin typeface="Arial"/>
            </a:endParaRPr>
          </a:p>
        </p:txBody>
      </p:sp>
      <p:sp>
        <p:nvSpPr>
          <p:cNvPr id="101" name="CustomShape 7"/>
          <p:cNvSpPr/>
          <p:nvPr/>
        </p:nvSpPr>
        <p:spPr>
          <a:xfrm>
            <a:off x="311760" y="4203000"/>
            <a:ext cx="7929000" cy="356400"/>
          </a:xfrm>
          <a:prstGeom prst="rect">
            <a:avLst/>
          </a:prstGeom>
          <a:noFill/>
          <a:ln>
            <a:noFill/>
          </a:ln>
        </p:spPr>
        <p:style>
          <a:lnRef idx="0"/>
          <a:fillRef idx="0"/>
          <a:effectRef idx="0"/>
          <a:fontRef idx="minor"/>
        </p:style>
        <p:txBody>
          <a:bodyPr tIns="91440" bIns="91440">
            <a:spAutoFit/>
          </a:bodyPr>
          <a:p>
            <a:pPr marL="457200" indent="-304560">
              <a:lnSpc>
                <a:spcPct val="95000"/>
              </a:lnSpc>
              <a:buClr>
                <a:srgbClr val="000000"/>
              </a:buClr>
              <a:buFont typeface="Encode Sans"/>
              <a:buChar char="-"/>
            </a:pPr>
            <a:r>
              <a:rPr b="0" lang="en" sz="1200" spc="-1" strike="noStrike">
                <a:solidFill>
                  <a:srgbClr val="000000"/>
                </a:solidFill>
                <a:latin typeface="Encode Sans"/>
                <a:ea typeface="Encode Sans"/>
              </a:rPr>
              <a:t>Predict the type of cuisine based on selected input ingredients using machine learning model</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91"/>
                                        </p:tgtEl>
                                        <p:attrNameLst>
                                          <p:attrName>style.visibility</p:attrName>
                                        </p:attrNameLst>
                                      </p:cBhvr>
                                      <p:to>
                                        <p:strVal val="visible"/>
                                      </p:to>
                                    </p:set>
                                    <p:animEffect filter="fade" transition="in">
                                      <p:cBhvr additive="repl">
                                        <p:cTn id="7" dur="10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92"/>
                                        </p:tgtEl>
                                        <p:attrNameLst>
                                          <p:attrName>style.visibility</p:attrName>
                                        </p:attrNameLst>
                                      </p:cBhvr>
                                      <p:to>
                                        <p:strVal val="visible"/>
                                      </p:to>
                                    </p:set>
                                    <p:animEffect filter="fade" transition="in">
                                      <p:cBhvr additive="repl">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0">
                                  <p:stCondLst>
                                    <p:cond delay="0"/>
                                  </p:stCondLst>
                                  <p:childTnLst>
                                    <p:set>
                                      <p:cBhvr>
                                        <p:cTn id="16" dur="1" fill="hold">
                                          <p:stCondLst>
                                            <p:cond delay="0"/>
                                          </p:stCondLst>
                                        </p:cTn>
                                        <p:tgtEl>
                                          <p:spTgt spid="97"/>
                                        </p:tgtEl>
                                        <p:attrNameLst>
                                          <p:attrName>style.visibility</p:attrName>
                                        </p:attrNameLst>
                                      </p:cBhvr>
                                      <p:to>
                                        <p:strVal val="visible"/>
                                      </p:to>
                                    </p:set>
                                    <p:animEffect filter="fade" transition="in">
                                      <p:cBhvr additive="repl">
                                        <p:cTn id="17" dur="1000"/>
                                        <p:tgtEl>
                                          <p:spTgt spid="97"/>
                                        </p:tgtEl>
                                      </p:cBhvr>
                                    </p:animEffect>
                                  </p:childTnLst>
                                </p:cTn>
                              </p:par>
                            </p:childTnLst>
                          </p:cTn>
                        </p:par>
                      </p:childTnLst>
                    </p:cTn>
                  </p:par>
                  <p:par>
                    <p:cTn id="18" fill="hold">
                      <p:stCondLst>
                        <p:cond delay="indefinite"/>
                      </p:stCondLst>
                      <p:childTnLst>
                        <p:par>
                          <p:cTn id="19" fill="hold">
                            <p:stCondLst>
                              <p:cond delay="0"/>
                            </p:stCondLst>
                            <p:childTnLst>
                              <p:par>
                                <p:cTn id="20" nodeType="clickEffect" fill="hold" presetClass="entr" presetID="10">
                                  <p:stCondLst>
                                    <p:cond delay="0"/>
                                  </p:stCondLst>
                                  <p:childTnLst>
                                    <p:set>
                                      <p:cBhvr>
                                        <p:cTn id="21" dur="1" fill="hold">
                                          <p:stCondLst>
                                            <p:cond delay="0"/>
                                          </p:stCondLst>
                                        </p:cTn>
                                        <p:tgtEl>
                                          <p:spTgt spid="94"/>
                                        </p:tgtEl>
                                        <p:attrNameLst>
                                          <p:attrName>style.visibility</p:attrName>
                                        </p:attrNameLst>
                                      </p:cBhvr>
                                      <p:to>
                                        <p:strVal val="visible"/>
                                      </p:to>
                                    </p:set>
                                    <p:animEffect filter="fade" transition="in">
                                      <p:cBhvr additive="repl">
                                        <p:cTn id="22" dur="10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23" presetSubtype="16">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additive="repl">
                                        <p:cTn id="27" dur="1000"/>
                                        <p:tgtEl>
                                          <p:spTgt spid="95"/>
                                        </p:tgtEl>
                                        <p:attrNameLst>
                                          <p:attrName>ppt_w</p:attrName>
                                        </p:attrNameLst>
                                      </p:cBhvr>
                                      <p:tavLst>
                                        <p:tav tm="0">
                                          <p:val>
                                            <p:strVal val="0"/>
                                          </p:val>
                                        </p:tav>
                                        <p:tav tm="100000">
                                          <p:val>
                                            <p:strVal val="#ppt_w"/>
                                          </p:val>
                                        </p:tav>
                                      </p:tavLst>
                                    </p:anim>
                                    <p:anim calcmode="lin" valueType="num">
                                      <p:cBhvr additive="repl">
                                        <p:cTn id="28" dur="1000"/>
                                        <p:tgtEl>
                                          <p:spTgt spid="95"/>
                                        </p:tgtEl>
                                        <p:attrNameLst>
                                          <p:attrName>ppt_h</p:attrName>
                                        </p:attrNameLst>
                                      </p:cBhvr>
                                      <p:tavLst>
                                        <p:tav tm="0">
                                          <p:val>
                                            <p:str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0">
                                  <p:stCondLst>
                                    <p:cond delay="0"/>
                                  </p:stCondLst>
                                  <p:childTnLst>
                                    <p:set>
                                      <p:cBhvr>
                                        <p:cTn id="32" dur="1" fill="hold">
                                          <p:stCondLst>
                                            <p:cond delay="0"/>
                                          </p:stCondLst>
                                        </p:cTn>
                                        <p:tgtEl>
                                          <p:spTgt spid="93"/>
                                        </p:tgtEl>
                                        <p:attrNameLst>
                                          <p:attrName>style.visibility</p:attrName>
                                        </p:attrNameLst>
                                      </p:cBhvr>
                                      <p:to>
                                        <p:strVal val="visible"/>
                                      </p:to>
                                    </p:set>
                                    <p:animEffect filter="fade" transition="in">
                                      <p:cBhvr additive="repl">
                                        <p:cTn id="33" dur="1000"/>
                                        <p:tgtEl>
                                          <p:spTgt spid="93"/>
                                        </p:tgtEl>
                                      </p:cBhvr>
                                    </p:animEffect>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10">
                                  <p:stCondLst>
                                    <p:cond delay="0"/>
                                  </p:stCondLst>
                                  <p:childTnLst>
                                    <p:set>
                                      <p:cBhvr>
                                        <p:cTn id="37" dur="1" fill="hold">
                                          <p:stCondLst>
                                            <p:cond delay="0"/>
                                          </p:stCondLst>
                                        </p:cTn>
                                        <p:tgtEl>
                                          <p:spTgt spid="96"/>
                                        </p:tgtEl>
                                        <p:attrNameLst>
                                          <p:attrName>style.visibility</p:attrName>
                                        </p:attrNameLst>
                                      </p:cBhvr>
                                      <p:to>
                                        <p:strVal val="visible"/>
                                      </p:to>
                                    </p:set>
                                    <p:animEffect filter="fade" transition="in">
                                      <p:cBhvr additive="repl">
                                        <p:cTn id="38" dur="1000"/>
                                        <p:tgtEl>
                                          <p:spTgt spid="96"/>
                                        </p:tgtEl>
                                      </p:cBhvr>
                                    </p:animEffec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0">
                                  <p:stCondLst>
                                    <p:cond delay="0"/>
                                  </p:stCondLst>
                                  <p:childTnLst>
                                    <p:set>
                                      <p:cBhvr>
                                        <p:cTn id="42" dur="1" fill="hold">
                                          <p:stCondLst>
                                            <p:cond delay="0"/>
                                          </p:stCondLst>
                                        </p:cTn>
                                        <p:tgtEl>
                                          <p:spTgt spid="98"/>
                                        </p:tgtEl>
                                        <p:attrNameLst>
                                          <p:attrName>style.visibility</p:attrName>
                                        </p:attrNameLst>
                                      </p:cBhvr>
                                      <p:to>
                                        <p:strVal val="visible"/>
                                      </p:to>
                                    </p:set>
                                    <p:animEffect filter="fade" transition="in">
                                      <p:cBhvr additive="repl">
                                        <p:cTn id="43" dur="1000"/>
                                        <p:tgtEl>
                                          <p:spTgt spid="98"/>
                                        </p:tgtEl>
                                      </p:cBhvr>
                                    </p:animEffect>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10">
                                  <p:stCondLst>
                                    <p:cond delay="0"/>
                                  </p:stCondLst>
                                  <p:childTnLst>
                                    <p:set>
                                      <p:cBhvr>
                                        <p:cTn id="47" dur="1" fill="hold">
                                          <p:stCondLst>
                                            <p:cond delay="0"/>
                                          </p:stCondLst>
                                        </p:cTn>
                                        <p:tgtEl>
                                          <p:spTgt spid="99"/>
                                        </p:tgtEl>
                                        <p:attrNameLst>
                                          <p:attrName>style.visibility</p:attrName>
                                        </p:attrNameLst>
                                      </p:cBhvr>
                                      <p:to>
                                        <p:strVal val="visible"/>
                                      </p:to>
                                    </p:set>
                                    <p:animEffect filter="fade" transition="in">
                                      <p:cBhvr additive="repl">
                                        <p:cTn id="48" dur="1000"/>
                                        <p:tgtEl>
                                          <p:spTgt spid="99"/>
                                        </p:tgtEl>
                                      </p:cBhvr>
                                    </p:animEffec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0">
                                  <p:stCondLst>
                                    <p:cond delay="0"/>
                                  </p:stCondLst>
                                  <p:childTnLst>
                                    <p:set>
                                      <p:cBhvr>
                                        <p:cTn id="52" dur="1" fill="hold">
                                          <p:stCondLst>
                                            <p:cond delay="0"/>
                                          </p:stCondLst>
                                        </p:cTn>
                                        <p:tgtEl>
                                          <p:spTgt spid="100"/>
                                        </p:tgtEl>
                                        <p:attrNameLst>
                                          <p:attrName>style.visibility</p:attrName>
                                        </p:attrNameLst>
                                      </p:cBhvr>
                                      <p:to>
                                        <p:strVal val="visible"/>
                                      </p:to>
                                    </p:set>
                                    <p:animEffect filter="fade" transition="in">
                                      <p:cBhvr additive="repl">
                                        <p:cTn id="53" dur="1000"/>
                                        <p:tgtEl>
                                          <p:spTgt spid="100"/>
                                        </p:tgtEl>
                                      </p:cBhvr>
                                    </p:animEffec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10">
                                  <p:stCondLst>
                                    <p:cond delay="0"/>
                                  </p:stCondLst>
                                  <p:childTnLst>
                                    <p:set>
                                      <p:cBhvr>
                                        <p:cTn id="57" dur="1" fill="hold">
                                          <p:stCondLst>
                                            <p:cond delay="0"/>
                                          </p:stCondLst>
                                        </p:cTn>
                                        <p:tgtEl>
                                          <p:spTgt spid="101"/>
                                        </p:tgtEl>
                                        <p:attrNameLst>
                                          <p:attrName>style.visibility</p:attrName>
                                        </p:attrNameLst>
                                      </p:cBhvr>
                                      <p:to>
                                        <p:strVal val="visible"/>
                                      </p:to>
                                    </p:set>
                                    <p:animEffect filter="fade" transition="in">
                                      <p:cBhvr additive="repl">
                                        <p:cTn id="58"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Google Shape;225;p33" descr=""/>
          <p:cNvPicPr/>
          <p:nvPr/>
        </p:nvPicPr>
        <p:blipFill>
          <a:blip r:embed="rId1"/>
          <a:stretch/>
        </p:blipFill>
        <p:spPr>
          <a:xfrm>
            <a:off x="130320" y="1066320"/>
            <a:ext cx="4239720" cy="3548520"/>
          </a:xfrm>
          <a:prstGeom prst="rect">
            <a:avLst/>
          </a:prstGeom>
          <a:ln>
            <a:noFill/>
          </a:ln>
        </p:spPr>
      </p:pic>
      <p:sp>
        <p:nvSpPr>
          <p:cNvPr id="170" name="CustomShape 1"/>
          <p:cNvSpPr/>
          <p:nvPr/>
        </p:nvSpPr>
        <p:spPr>
          <a:xfrm flipH="1">
            <a:off x="772560" y="1253160"/>
            <a:ext cx="1814040" cy="1221120"/>
          </a:xfrm>
          <a:prstGeom prst="cloudCallout">
            <a:avLst>
              <a:gd name="adj1" fmla="val -20833"/>
              <a:gd name="adj2" fmla="val 62500"/>
            </a:avLst>
          </a:prstGeom>
          <a:solidFill>
            <a:srgbClr val="cccccc"/>
          </a:solidFill>
          <a:ln w="9360">
            <a:solidFill>
              <a:srgbClr val="000000"/>
            </a:solidFill>
            <a:round/>
          </a:ln>
        </p:spPr>
        <p:style>
          <a:lnRef idx="0"/>
          <a:fillRef idx="0"/>
          <a:effectRef idx="0"/>
          <a:fontRef idx="minor"/>
        </p:style>
      </p:sp>
      <p:sp>
        <p:nvSpPr>
          <p:cNvPr id="171" name="TextShape 2"/>
          <p:cNvSpPr txBox="1"/>
          <p:nvPr/>
        </p:nvSpPr>
        <p:spPr>
          <a:xfrm>
            <a:off x="311760" y="-4572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Problem 2: Which cuisines uses healthier ingredients?</a:t>
            </a:r>
            <a:endParaRPr b="0" lang="en-US" sz="4200" spc="-1" strike="noStrike">
              <a:solidFill>
                <a:srgbClr val="000000"/>
              </a:solidFill>
              <a:latin typeface="Arial"/>
            </a:endParaRPr>
          </a:p>
        </p:txBody>
      </p:sp>
      <p:sp>
        <p:nvSpPr>
          <p:cNvPr id="172" name="CustomShape 3"/>
          <p:cNvSpPr/>
          <p:nvPr/>
        </p:nvSpPr>
        <p:spPr>
          <a:xfrm>
            <a:off x="916920" y="1356120"/>
            <a:ext cx="1526760" cy="155412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 sz="1800" spc="-1" strike="noStrike">
                <a:solidFill>
                  <a:srgbClr val="000000"/>
                </a:solidFill>
                <a:latin typeface="Economica"/>
                <a:ea typeface="Economica"/>
              </a:rPr>
              <a:t>Moroccan, Spanish, Greek, Italian, French</a:t>
            </a:r>
            <a:endParaRPr b="0" lang="en-US" sz="1800" spc="-1" strike="noStrike">
              <a:latin typeface="Arial"/>
            </a:endParaRPr>
          </a:p>
        </p:txBody>
      </p:sp>
      <p:pic>
        <p:nvPicPr>
          <p:cNvPr id="173" name="Google Shape;229;p33" descr=""/>
          <p:cNvPicPr/>
          <p:nvPr/>
        </p:nvPicPr>
        <p:blipFill>
          <a:blip r:embed="rId2"/>
          <a:stretch/>
        </p:blipFill>
        <p:spPr>
          <a:xfrm>
            <a:off x="4572000" y="1000440"/>
            <a:ext cx="4417920" cy="3679920"/>
          </a:xfrm>
          <a:prstGeom prst="rect">
            <a:avLst/>
          </a:prstGeom>
          <a:ln>
            <a:noFill/>
          </a:ln>
        </p:spPr>
      </p:pic>
      <p:sp>
        <p:nvSpPr>
          <p:cNvPr id="174" name="CustomShape 4"/>
          <p:cNvSpPr/>
          <p:nvPr/>
        </p:nvSpPr>
        <p:spPr>
          <a:xfrm>
            <a:off x="1624320" y="785520"/>
            <a:ext cx="1251720" cy="426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600" spc="-1" strike="noStrike">
                <a:solidFill>
                  <a:srgbClr val="000000"/>
                </a:solidFill>
                <a:latin typeface="Economica"/>
                <a:ea typeface="Economica"/>
              </a:rPr>
              <a:t>Olive Oil</a:t>
            </a:r>
            <a:endParaRPr b="0" lang="en-US" sz="1600" spc="-1" strike="noStrike">
              <a:latin typeface="Arial"/>
            </a:endParaRPr>
          </a:p>
        </p:txBody>
      </p:sp>
      <p:sp>
        <p:nvSpPr>
          <p:cNvPr id="175" name="CustomShape 5"/>
          <p:cNvSpPr/>
          <p:nvPr/>
        </p:nvSpPr>
        <p:spPr>
          <a:xfrm>
            <a:off x="6154920" y="725040"/>
            <a:ext cx="1251720" cy="6692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600" spc="-1" strike="noStrike">
                <a:solidFill>
                  <a:srgbClr val="000000"/>
                </a:solidFill>
                <a:latin typeface="Economica"/>
                <a:ea typeface="Economica"/>
              </a:rPr>
              <a:t>Vegetable Oil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6" name="TextShape 1"/>
          <p:cNvSpPr txBox="1"/>
          <p:nvPr/>
        </p:nvSpPr>
        <p:spPr>
          <a:xfrm>
            <a:off x="150120" y="164520"/>
            <a:ext cx="8520120" cy="531720"/>
          </a:xfrm>
          <a:prstGeom prst="rect">
            <a:avLst/>
          </a:prstGeom>
          <a:noFill/>
          <a:ln>
            <a:noFill/>
          </a:ln>
        </p:spPr>
        <p:txBody>
          <a:bodyPr tIns="91440" bIns="91440" anchor="b">
            <a:normAutofit fontScale="41000"/>
          </a:bodyPr>
          <a:p>
            <a:pPr>
              <a:lnSpc>
                <a:spcPct val="100000"/>
              </a:lnSpc>
              <a:tabLst>
                <a:tab algn="l" pos="0"/>
              </a:tabLst>
            </a:pPr>
            <a:r>
              <a:rPr b="0" lang="en" sz="4200" spc="-1" strike="noStrike">
                <a:solidFill>
                  <a:srgbClr val="000000"/>
                </a:solidFill>
                <a:latin typeface="Economica"/>
                <a:ea typeface="Economica"/>
              </a:rPr>
              <a:t>Veg  vs olive(random info)</a:t>
            </a:r>
            <a:endParaRPr b="0" lang="en-US" sz="4200" spc="-1" strike="noStrike">
              <a:solidFill>
                <a:srgbClr val="000000"/>
              </a:solidFill>
              <a:latin typeface="Arial"/>
            </a:endParaRPr>
          </a:p>
        </p:txBody>
      </p:sp>
      <p:sp>
        <p:nvSpPr>
          <p:cNvPr id="177" name="CustomShape 2"/>
          <p:cNvSpPr/>
          <p:nvPr/>
        </p:nvSpPr>
        <p:spPr>
          <a:xfrm>
            <a:off x="347760" y="595800"/>
            <a:ext cx="4140000" cy="6578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450" spc="-1" strike="noStrike">
                <a:solidFill>
                  <a:srgbClr val="231f20"/>
                </a:solidFill>
                <a:latin typeface="Economica"/>
                <a:ea typeface="Economica"/>
              </a:rPr>
              <a:t>(1)While both olive and vegetable oils contain unsaturated fatty acids, olive oil contains higher amounts of monounsaturated fats like </a:t>
            </a:r>
            <a:r>
              <a:rPr b="0" lang="en" sz="1450" spc="-1" strike="noStrike">
                <a:solidFill>
                  <a:srgbClr val="231f20"/>
                </a:solidFill>
                <a:highlight>
                  <a:srgbClr val="f9cb9c"/>
                </a:highlight>
                <a:latin typeface="Economica"/>
                <a:ea typeface="Economica"/>
              </a:rPr>
              <a:t>olei</a:t>
            </a:r>
            <a:r>
              <a:rPr b="0" lang="en" sz="1450" spc="-1" strike="noStrike">
                <a:solidFill>
                  <a:srgbClr val="000000"/>
                </a:solidFill>
                <a:highlight>
                  <a:srgbClr val="f9cb9c"/>
                </a:highlight>
                <a:latin typeface="Economica"/>
                <a:ea typeface="Economica"/>
              </a:rPr>
              <a:t>c </a:t>
            </a:r>
            <a:r>
              <a:rPr b="0" lang="en" sz="1450" spc="-1" strike="noStrike">
                <a:solidFill>
                  <a:srgbClr val="231f20"/>
                </a:solidFill>
                <a:highlight>
                  <a:srgbClr val="f9cb9c"/>
                </a:highlight>
                <a:latin typeface="Economica"/>
                <a:ea typeface="Economica"/>
              </a:rPr>
              <a:t>acid, linoleic acid, and palmitic acid. </a:t>
            </a:r>
            <a:r>
              <a:rPr b="0" lang="en" sz="1450" spc="-1" strike="noStrike">
                <a:solidFill>
                  <a:srgbClr val="000000"/>
                </a:solidFill>
                <a:highlight>
                  <a:srgbClr val="f9cb9c"/>
                </a:highlight>
                <a:latin typeface="Economica"/>
                <a:ea typeface="Economica"/>
              </a:rPr>
              <a:t>Vegetable oil contains mostly </a:t>
            </a:r>
            <a:r>
              <a:rPr b="0" lang="en" sz="1450" spc="-1" strike="noStrike" u="sng">
                <a:solidFill>
                  <a:srgbClr val="607d8b"/>
                </a:solidFill>
                <a:highlight>
                  <a:srgbClr val="f9cb9c"/>
                </a:highlight>
                <a:uFillTx/>
                <a:latin typeface="Economica"/>
                <a:ea typeface="Economica"/>
                <a:hlinkClick r:id="rId1"/>
              </a:rPr>
              <a:t>omega-6 polyunsaturated fats</a:t>
            </a:r>
            <a:r>
              <a:rPr b="0" lang="en" sz="1500" spc="-1" strike="noStrike">
                <a:solidFill>
                  <a:srgbClr val="000000"/>
                </a:solidFill>
                <a:highlight>
                  <a:srgbClr val="f9cb9c"/>
                </a:highlight>
                <a:latin typeface="Economica"/>
                <a:ea typeface="Economica"/>
              </a:rPr>
              <a:t>.</a:t>
            </a:r>
            <a:endParaRPr b="0" lang="en-US" sz="1500" spc="-1" strike="noStrike">
              <a:latin typeface="Arial"/>
            </a:endParaRPr>
          </a:p>
          <a:p>
            <a:pPr>
              <a:lnSpc>
                <a:spcPct val="100000"/>
              </a:lnSpc>
              <a:tabLst>
                <a:tab algn="l" pos="0"/>
              </a:tabLst>
            </a:pPr>
            <a:endParaRPr b="0" lang="en-US" sz="1500" spc="-1" strike="noStrike">
              <a:latin typeface="Arial"/>
            </a:endParaRPr>
          </a:p>
          <a:p>
            <a:pPr>
              <a:lnSpc>
                <a:spcPct val="100000"/>
              </a:lnSpc>
              <a:tabLst>
                <a:tab algn="l" pos="0"/>
              </a:tabLst>
            </a:pPr>
            <a:r>
              <a:rPr b="0" lang="en" sz="1300" spc="-1" strike="noStrike">
                <a:solidFill>
                  <a:srgbClr val="202124"/>
                </a:solidFill>
                <a:highlight>
                  <a:srgbClr val="ffffff"/>
                </a:highlight>
                <a:latin typeface="Economica"/>
                <a:ea typeface="Economica"/>
              </a:rPr>
              <a:t>(2)A high </a:t>
            </a:r>
            <a:r>
              <a:rPr b="1" lang="en" sz="1300" spc="-1" strike="noStrike">
                <a:solidFill>
                  <a:srgbClr val="202124"/>
                </a:solidFill>
                <a:highlight>
                  <a:srgbClr val="ffffff"/>
                </a:highlight>
                <a:latin typeface="Economica"/>
                <a:ea typeface="Economica"/>
              </a:rPr>
              <a:t>omega</a:t>
            </a:r>
            <a:r>
              <a:rPr b="0" lang="en" sz="1300" spc="-1" strike="noStrike">
                <a:solidFill>
                  <a:srgbClr val="202124"/>
                </a:solidFill>
                <a:highlight>
                  <a:srgbClr val="ffffff"/>
                </a:highlight>
                <a:latin typeface="Economica"/>
                <a:ea typeface="Economica"/>
              </a:rPr>
              <a:t>-</a:t>
            </a:r>
            <a:r>
              <a:rPr b="1" lang="en" sz="1300" spc="-1" strike="noStrike">
                <a:solidFill>
                  <a:srgbClr val="202124"/>
                </a:solidFill>
                <a:highlight>
                  <a:srgbClr val="ffffff"/>
                </a:highlight>
                <a:latin typeface="Economica"/>
                <a:ea typeface="Economica"/>
              </a:rPr>
              <a:t>6</a:t>
            </a:r>
            <a:r>
              <a:rPr b="0" lang="en" sz="1300" spc="-1" strike="noStrike">
                <a:solidFill>
                  <a:srgbClr val="202124"/>
                </a:solidFill>
                <a:highlight>
                  <a:srgbClr val="ffffff"/>
                </a:highlight>
                <a:latin typeface="Economica"/>
                <a:ea typeface="Economica"/>
              </a:rPr>
              <a:t> fatty acid </a:t>
            </a:r>
            <a:r>
              <a:rPr b="1" lang="en" sz="1300" spc="-1" strike="noStrike">
                <a:solidFill>
                  <a:srgbClr val="202124"/>
                </a:solidFill>
                <a:highlight>
                  <a:srgbClr val="ffffff"/>
                </a:highlight>
                <a:latin typeface="Economica"/>
                <a:ea typeface="Economica"/>
              </a:rPr>
              <a:t>intake</a:t>
            </a:r>
            <a:r>
              <a:rPr b="0" lang="en" sz="1300" spc="-1" strike="noStrike">
                <a:solidFill>
                  <a:srgbClr val="202124"/>
                </a:solidFill>
                <a:highlight>
                  <a:srgbClr val="ffffff"/>
                </a:highlight>
                <a:latin typeface="Economica"/>
                <a:ea typeface="Economica"/>
              </a:rPr>
              <a:t> and a high </a:t>
            </a:r>
            <a:r>
              <a:rPr b="1" lang="en" sz="1300" spc="-1" strike="noStrike">
                <a:solidFill>
                  <a:srgbClr val="202124"/>
                </a:solidFill>
                <a:highlight>
                  <a:srgbClr val="ffffff"/>
                </a:highlight>
                <a:latin typeface="Economica"/>
                <a:ea typeface="Economica"/>
              </a:rPr>
              <a:t>omega</a:t>
            </a:r>
            <a:r>
              <a:rPr b="0" lang="en" sz="1300" spc="-1" strike="noStrike">
                <a:solidFill>
                  <a:srgbClr val="202124"/>
                </a:solidFill>
                <a:highlight>
                  <a:srgbClr val="ffffff"/>
                </a:highlight>
                <a:latin typeface="Economica"/>
                <a:ea typeface="Economica"/>
              </a:rPr>
              <a:t>-</a:t>
            </a:r>
            <a:r>
              <a:rPr b="1" lang="en" sz="1300" spc="-1" strike="noStrike">
                <a:solidFill>
                  <a:srgbClr val="202124"/>
                </a:solidFill>
                <a:highlight>
                  <a:srgbClr val="ffffff"/>
                </a:highlight>
                <a:latin typeface="Economica"/>
                <a:ea typeface="Economica"/>
              </a:rPr>
              <a:t>6</a:t>
            </a:r>
            <a:r>
              <a:rPr b="0" lang="en" sz="1300" spc="-1" strike="noStrike">
                <a:solidFill>
                  <a:srgbClr val="202124"/>
                </a:solidFill>
                <a:highlight>
                  <a:srgbClr val="ffffff"/>
                </a:highlight>
                <a:latin typeface="Economica"/>
                <a:ea typeface="Economica"/>
              </a:rPr>
              <a:t>/</a:t>
            </a:r>
            <a:r>
              <a:rPr b="1" lang="en" sz="1300" spc="-1" strike="noStrike">
                <a:solidFill>
                  <a:srgbClr val="202124"/>
                </a:solidFill>
                <a:highlight>
                  <a:srgbClr val="ffffff"/>
                </a:highlight>
                <a:latin typeface="Economica"/>
                <a:ea typeface="Economica"/>
              </a:rPr>
              <a:t>omega</a:t>
            </a:r>
            <a:r>
              <a:rPr b="0" lang="en" sz="1300" spc="-1" strike="noStrike">
                <a:solidFill>
                  <a:srgbClr val="202124"/>
                </a:solidFill>
                <a:highlight>
                  <a:srgbClr val="ffffff"/>
                </a:highlight>
                <a:latin typeface="Economica"/>
                <a:ea typeface="Economica"/>
              </a:rPr>
              <a:t>-</a:t>
            </a:r>
            <a:r>
              <a:rPr b="1" lang="en" sz="1300" spc="-1" strike="noStrike">
                <a:solidFill>
                  <a:srgbClr val="202124"/>
                </a:solidFill>
                <a:highlight>
                  <a:srgbClr val="ffffff"/>
                </a:highlight>
                <a:latin typeface="Economica"/>
                <a:ea typeface="Economica"/>
              </a:rPr>
              <a:t>3</a:t>
            </a:r>
            <a:r>
              <a:rPr b="0" lang="en" sz="1300" spc="-1" strike="noStrike">
                <a:solidFill>
                  <a:srgbClr val="202124"/>
                </a:solidFill>
                <a:highlight>
                  <a:srgbClr val="ffffff"/>
                </a:highlight>
                <a:latin typeface="Economica"/>
                <a:ea typeface="Economica"/>
              </a:rPr>
              <a:t> ratio are associated with weight gain in both animal and human studies, whereas a high </a:t>
            </a:r>
            <a:r>
              <a:rPr b="1" lang="en" sz="1300" spc="-1" strike="noStrike">
                <a:solidFill>
                  <a:srgbClr val="202124"/>
                </a:solidFill>
                <a:highlight>
                  <a:srgbClr val="ffffff"/>
                </a:highlight>
                <a:latin typeface="Economica"/>
                <a:ea typeface="Economica"/>
              </a:rPr>
              <a:t>omega</a:t>
            </a:r>
            <a:r>
              <a:rPr b="0" lang="en" sz="1300" spc="-1" strike="noStrike">
                <a:solidFill>
                  <a:srgbClr val="202124"/>
                </a:solidFill>
                <a:highlight>
                  <a:srgbClr val="ffffff"/>
                </a:highlight>
                <a:latin typeface="Economica"/>
                <a:ea typeface="Economica"/>
              </a:rPr>
              <a:t>-</a:t>
            </a:r>
            <a:r>
              <a:rPr b="1" lang="en" sz="1300" spc="-1" strike="noStrike">
                <a:solidFill>
                  <a:srgbClr val="202124"/>
                </a:solidFill>
                <a:highlight>
                  <a:srgbClr val="ffffff"/>
                </a:highlight>
                <a:latin typeface="Economica"/>
                <a:ea typeface="Economica"/>
              </a:rPr>
              <a:t>3</a:t>
            </a:r>
            <a:r>
              <a:rPr b="0" lang="en" sz="1300" spc="-1" strike="noStrike">
                <a:solidFill>
                  <a:srgbClr val="202124"/>
                </a:solidFill>
                <a:highlight>
                  <a:srgbClr val="ffffff"/>
                </a:highlight>
                <a:latin typeface="Economica"/>
                <a:ea typeface="Economica"/>
              </a:rPr>
              <a:t> fatty acid </a:t>
            </a:r>
            <a:r>
              <a:rPr b="1" lang="en" sz="1300" spc="-1" strike="noStrike">
                <a:solidFill>
                  <a:srgbClr val="202124"/>
                </a:solidFill>
                <a:highlight>
                  <a:srgbClr val="ffffff"/>
                </a:highlight>
                <a:latin typeface="Economica"/>
                <a:ea typeface="Economica"/>
              </a:rPr>
              <a:t>intake</a:t>
            </a:r>
            <a:r>
              <a:rPr b="0" lang="en" sz="1300" spc="-1" strike="noStrike">
                <a:solidFill>
                  <a:srgbClr val="202124"/>
                </a:solidFill>
                <a:highlight>
                  <a:srgbClr val="ffffff"/>
                </a:highlight>
                <a:latin typeface="Economica"/>
                <a:ea typeface="Economica"/>
              </a:rPr>
              <a:t> decreases the risk for weight gain. Lowering the LA/ALA ratio in animals prevents overweight and obesity.</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15000"/>
              </a:lnSpc>
              <a:tabLst>
                <a:tab algn="l" pos="0"/>
              </a:tabLst>
            </a:pPr>
            <a:r>
              <a:rPr b="1" lang="en" sz="1300" spc="-1" strike="noStrike">
                <a:solidFill>
                  <a:srgbClr val="202124"/>
                </a:solidFill>
                <a:highlight>
                  <a:srgbClr val="ffffff"/>
                </a:highlight>
                <a:latin typeface="Economica"/>
                <a:ea typeface="Economica"/>
              </a:rPr>
              <a:t>(3)Olive Oil</a:t>
            </a:r>
            <a:r>
              <a:rPr b="0" lang="en" sz="1300" spc="-1" strike="noStrike">
                <a:solidFill>
                  <a:srgbClr val="202124"/>
                </a:solidFill>
                <a:highlight>
                  <a:srgbClr val="ffffff"/>
                </a:highlight>
                <a:latin typeface="Economica"/>
                <a:ea typeface="Economica"/>
              </a:rPr>
              <a:t> Is Rich in Healthy </a:t>
            </a:r>
            <a:r>
              <a:rPr b="1" lang="en" sz="1300" spc="-1" strike="noStrike">
                <a:solidFill>
                  <a:srgbClr val="202124"/>
                </a:solidFill>
                <a:highlight>
                  <a:srgbClr val="ffffff"/>
                </a:highlight>
                <a:latin typeface="Economica"/>
                <a:ea typeface="Economica"/>
              </a:rPr>
              <a:t>Monounsaturated Fats</a:t>
            </a:r>
            <a:endParaRPr b="0" lang="en-US" sz="1300" spc="-1" strike="noStrike">
              <a:latin typeface="Arial"/>
            </a:endParaRPr>
          </a:p>
          <a:p>
            <a:pPr>
              <a:lnSpc>
                <a:spcPct val="100000"/>
              </a:lnSpc>
              <a:tabLst>
                <a:tab algn="l" pos="0"/>
              </a:tabLst>
            </a:pPr>
            <a:r>
              <a:rPr b="0" lang="en" sz="1300" spc="-1" strike="noStrike">
                <a:solidFill>
                  <a:srgbClr val="202124"/>
                </a:solidFill>
                <a:highlight>
                  <a:srgbClr val="ffffff"/>
                </a:highlight>
                <a:latin typeface="Economica"/>
                <a:ea typeface="Economica"/>
              </a:rPr>
              <a:t>About 14% of the </a:t>
            </a:r>
            <a:r>
              <a:rPr b="1" lang="en" sz="1300" spc="-1" strike="noStrike">
                <a:solidFill>
                  <a:srgbClr val="202124"/>
                </a:solidFill>
                <a:highlight>
                  <a:srgbClr val="ffffff"/>
                </a:highlight>
                <a:latin typeface="Economica"/>
                <a:ea typeface="Economica"/>
              </a:rPr>
              <a:t>oil</a:t>
            </a:r>
            <a:r>
              <a:rPr b="0" lang="en" sz="1300" spc="-1" strike="noStrike">
                <a:solidFill>
                  <a:srgbClr val="202124"/>
                </a:solidFill>
                <a:highlight>
                  <a:srgbClr val="ffffff"/>
                </a:highlight>
                <a:latin typeface="Economica"/>
                <a:ea typeface="Economica"/>
              </a:rPr>
              <a:t> is </a:t>
            </a:r>
            <a:r>
              <a:rPr b="1" lang="en" sz="1300" spc="-1" strike="noStrike">
                <a:solidFill>
                  <a:srgbClr val="202124"/>
                </a:solidFill>
                <a:highlight>
                  <a:srgbClr val="ffffff"/>
                </a:highlight>
                <a:latin typeface="Economica"/>
                <a:ea typeface="Economica"/>
              </a:rPr>
              <a:t>saturated fat</a:t>
            </a:r>
            <a:r>
              <a:rPr b="0" lang="en" sz="1300" spc="-1" strike="noStrike">
                <a:solidFill>
                  <a:srgbClr val="202124"/>
                </a:solidFill>
                <a:highlight>
                  <a:srgbClr val="ffffff"/>
                </a:highlight>
                <a:latin typeface="Economica"/>
                <a:ea typeface="Economica"/>
              </a:rPr>
              <a:t>, whereas 11% is </a:t>
            </a:r>
            <a:r>
              <a:rPr b="1" lang="en" sz="1300" spc="-1" strike="noStrike">
                <a:solidFill>
                  <a:srgbClr val="202124"/>
                </a:solidFill>
                <a:highlight>
                  <a:srgbClr val="ffffff"/>
                </a:highlight>
                <a:latin typeface="Economica"/>
                <a:ea typeface="Economica"/>
              </a:rPr>
              <a:t>polyunsaturated</a:t>
            </a:r>
            <a:r>
              <a:rPr b="0" lang="en" sz="1300" spc="-1" strike="noStrike">
                <a:solidFill>
                  <a:srgbClr val="202124"/>
                </a:solidFill>
                <a:highlight>
                  <a:srgbClr val="ffffff"/>
                </a:highlight>
                <a:latin typeface="Economica"/>
                <a:ea typeface="Economica"/>
              </a:rPr>
              <a:t>, such as </a:t>
            </a:r>
            <a:r>
              <a:rPr b="1" lang="en" sz="1300" spc="-1" strike="noStrike">
                <a:solidFill>
                  <a:srgbClr val="202124"/>
                </a:solidFill>
                <a:highlight>
                  <a:srgbClr val="ffffff"/>
                </a:highlight>
                <a:latin typeface="Economica"/>
                <a:ea typeface="Economica"/>
              </a:rPr>
              <a:t>omega</a:t>
            </a:r>
            <a:r>
              <a:rPr b="0" lang="en" sz="1300" spc="-1" strike="noStrike">
                <a:solidFill>
                  <a:srgbClr val="202124"/>
                </a:solidFill>
                <a:highlight>
                  <a:srgbClr val="ffffff"/>
                </a:highlight>
                <a:latin typeface="Economica"/>
                <a:ea typeface="Economica"/>
              </a:rPr>
              <a:t>-</a:t>
            </a:r>
            <a:r>
              <a:rPr b="1" lang="en" sz="1300" spc="-1" strike="noStrike">
                <a:solidFill>
                  <a:srgbClr val="202124"/>
                </a:solidFill>
                <a:highlight>
                  <a:srgbClr val="ffffff"/>
                </a:highlight>
                <a:latin typeface="Economica"/>
                <a:ea typeface="Economica"/>
              </a:rPr>
              <a:t>6</a:t>
            </a:r>
            <a:r>
              <a:rPr b="0" lang="en" sz="1300" spc="-1" strike="noStrike">
                <a:solidFill>
                  <a:srgbClr val="202124"/>
                </a:solidFill>
                <a:highlight>
                  <a:srgbClr val="ffffff"/>
                </a:highlight>
                <a:latin typeface="Economica"/>
                <a:ea typeface="Economica"/>
              </a:rPr>
              <a:t> and </a:t>
            </a:r>
            <a:r>
              <a:rPr b="1" lang="en" sz="1300" spc="-1" strike="noStrike">
                <a:solidFill>
                  <a:srgbClr val="202124"/>
                </a:solidFill>
                <a:highlight>
                  <a:srgbClr val="ffffff"/>
                </a:highlight>
                <a:latin typeface="Economica"/>
                <a:ea typeface="Economica"/>
              </a:rPr>
              <a:t>omega</a:t>
            </a:r>
            <a:r>
              <a:rPr b="0" lang="en" sz="1300" spc="-1" strike="noStrike">
                <a:solidFill>
                  <a:srgbClr val="202124"/>
                </a:solidFill>
                <a:highlight>
                  <a:srgbClr val="ffffff"/>
                </a:highlight>
                <a:latin typeface="Economica"/>
                <a:ea typeface="Economica"/>
              </a:rPr>
              <a:t>-</a:t>
            </a:r>
            <a:r>
              <a:rPr b="1" lang="en" sz="1300" spc="-1" strike="noStrike">
                <a:solidFill>
                  <a:srgbClr val="202124"/>
                </a:solidFill>
                <a:highlight>
                  <a:srgbClr val="ffffff"/>
                </a:highlight>
                <a:latin typeface="Economica"/>
                <a:ea typeface="Economica"/>
              </a:rPr>
              <a:t>3 fatty</a:t>
            </a:r>
            <a:r>
              <a:rPr b="0" lang="en" sz="1300" spc="-1" strike="noStrike">
                <a:solidFill>
                  <a:srgbClr val="202124"/>
                </a:solidFill>
                <a:highlight>
                  <a:srgbClr val="ffffff"/>
                </a:highlight>
                <a:latin typeface="Economica"/>
                <a:ea typeface="Economica"/>
              </a:rPr>
              <a:t> acids (1). But the predominant </a:t>
            </a:r>
            <a:r>
              <a:rPr b="1" lang="en" sz="1300" spc="-1" strike="noStrike">
                <a:solidFill>
                  <a:srgbClr val="202124"/>
                </a:solidFill>
                <a:highlight>
                  <a:srgbClr val="ffffff"/>
                </a:highlight>
                <a:latin typeface="Economica"/>
                <a:ea typeface="Economica"/>
              </a:rPr>
              <a:t>fatty</a:t>
            </a:r>
            <a:r>
              <a:rPr b="0" lang="en" sz="1300" spc="-1" strike="noStrike">
                <a:solidFill>
                  <a:srgbClr val="202124"/>
                </a:solidFill>
                <a:highlight>
                  <a:srgbClr val="ffffff"/>
                </a:highlight>
                <a:latin typeface="Economica"/>
                <a:ea typeface="Economica"/>
              </a:rPr>
              <a:t> acid in </a:t>
            </a:r>
            <a:r>
              <a:rPr b="1" lang="en" sz="1300" spc="-1" strike="noStrike">
                <a:solidFill>
                  <a:srgbClr val="202124"/>
                </a:solidFill>
                <a:highlight>
                  <a:srgbClr val="ffffff"/>
                </a:highlight>
                <a:latin typeface="Economica"/>
                <a:ea typeface="Economica"/>
              </a:rPr>
              <a:t>olive oil</a:t>
            </a:r>
            <a:r>
              <a:rPr b="0" lang="en" sz="1300" spc="-1" strike="noStrike">
                <a:solidFill>
                  <a:srgbClr val="202124"/>
                </a:solidFill>
                <a:highlight>
                  <a:srgbClr val="ffffff"/>
                </a:highlight>
                <a:latin typeface="Economica"/>
                <a:ea typeface="Economica"/>
              </a:rPr>
              <a:t> is a </a:t>
            </a:r>
            <a:r>
              <a:rPr b="1" lang="en" sz="1300" spc="-1" strike="noStrike">
                <a:solidFill>
                  <a:srgbClr val="202124"/>
                </a:solidFill>
                <a:highlight>
                  <a:srgbClr val="ffffff"/>
                </a:highlight>
                <a:latin typeface="Economica"/>
                <a:ea typeface="Economica"/>
              </a:rPr>
              <a:t>monounsaturated fat</a:t>
            </a:r>
            <a:r>
              <a:rPr b="0" lang="en" sz="1300" spc="-1" strike="noStrike">
                <a:solidFill>
                  <a:srgbClr val="202124"/>
                </a:solidFill>
                <a:highlight>
                  <a:srgbClr val="ffffff"/>
                </a:highlight>
                <a:latin typeface="Economica"/>
                <a:ea typeface="Economica"/>
              </a:rPr>
              <a:t> called </a:t>
            </a:r>
            <a:r>
              <a:rPr b="0" lang="en" sz="1300" spc="-1" strike="noStrike">
                <a:solidFill>
                  <a:srgbClr val="202124"/>
                </a:solidFill>
                <a:highlight>
                  <a:srgbClr val="f9cb9c"/>
                </a:highlight>
                <a:latin typeface="Economica"/>
                <a:ea typeface="Economica"/>
              </a:rPr>
              <a:t>oleic acid, making up 73% of the total </a:t>
            </a:r>
            <a:r>
              <a:rPr b="1" lang="en" sz="1300" spc="-1" strike="noStrike">
                <a:solidFill>
                  <a:srgbClr val="202124"/>
                </a:solidFill>
                <a:highlight>
                  <a:srgbClr val="f9cb9c"/>
                </a:highlight>
                <a:latin typeface="Economica"/>
                <a:ea typeface="Economica"/>
              </a:rPr>
              <a:t>oil</a:t>
            </a:r>
            <a:r>
              <a:rPr b="0" lang="en" sz="1300" spc="-1" strike="noStrike">
                <a:solidFill>
                  <a:srgbClr val="202124"/>
                </a:solidFill>
                <a:highlight>
                  <a:srgbClr val="f9cb9c"/>
                </a:highlight>
                <a:latin typeface="Economica"/>
                <a:ea typeface="Economica"/>
              </a:rPr>
              <a:t> content</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n" sz="1300" spc="-1" strike="noStrike">
                <a:solidFill>
                  <a:srgbClr val="202124"/>
                </a:solidFill>
                <a:highlight>
                  <a:srgbClr val="ffffff"/>
                </a:highlight>
                <a:latin typeface="Economica"/>
                <a:ea typeface="Economica"/>
              </a:rPr>
              <a:t>(4)Rich in </a:t>
            </a:r>
            <a:r>
              <a:rPr b="1" lang="en" sz="1300" spc="-1" strike="noStrike">
                <a:solidFill>
                  <a:srgbClr val="202124"/>
                </a:solidFill>
                <a:highlight>
                  <a:srgbClr val="f9cb9c"/>
                </a:highlight>
                <a:latin typeface="Economica"/>
                <a:ea typeface="Economica"/>
              </a:rPr>
              <a:t>Oleic Acid</a:t>
            </a:r>
            <a:r>
              <a:rPr b="0" lang="en" sz="1300" spc="-1" strike="noStrike">
                <a:solidFill>
                  <a:srgbClr val="202124"/>
                </a:solidFill>
                <a:highlight>
                  <a:srgbClr val="ffffff"/>
                </a:highlight>
                <a:latin typeface="Economica"/>
                <a:ea typeface="Economica"/>
              </a:rPr>
              <a:t>, a Very Healthy Fat</a:t>
            </a:r>
            <a:endParaRPr b="0" lang="en-US" sz="1300" spc="-1" strike="noStrike">
              <a:latin typeface="Arial"/>
            </a:endParaRPr>
          </a:p>
          <a:p>
            <a:pPr>
              <a:lnSpc>
                <a:spcPct val="100000"/>
              </a:lnSpc>
              <a:tabLst>
                <a:tab algn="l" pos="0"/>
              </a:tabLst>
            </a:pPr>
            <a:r>
              <a:rPr b="0" lang="en" sz="1300" spc="-1" strike="noStrike">
                <a:solidFill>
                  <a:srgbClr val="202124"/>
                </a:solidFill>
                <a:highlight>
                  <a:srgbClr val="ffffff"/>
                </a:highlight>
                <a:latin typeface="Economica"/>
                <a:ea typeface="Economica"/>
              </a:rPr>
              <a:t>This fatty </a:t>
            </a:r>
            <a:r>
              <a:rPr b="1" lang="en" sz="1300" spc="-1" strike="noStrike">
                <a:solidFill>
                  <a:srgbClr val="202124"/>
                </a:solidFill>
                <a:highlight>
                  <a:srgbClr val="ffffff"/>
                </a:highlight>
                <a:latin typeface="Economica"/>
                <a:ea typeface="Economica"/>
              </a:rPr>
              <a:t>acid</a:t>
            </a:r>
            <a:r>
              <a:rPr b="0" lang="en" sz="1300" spc="-1" strike="noStrike">
                <a:solidFill>
                  <a:srgbClr val="202124"/>
                </a:solidFill>
                <a:highlight>
                  <a:srgbClr val="ffffff"/>
                </a:highlight>
                <a:latin typeface="Economica"/>
                <a:ea typeface="Economica"/>
              </a:rPr>
              <a:t> is also the main component of olive oil, and believed to be partly responsible for its health </a:t>
            </a:r>
            <a:r>
              <a:rPr b="1" lang="en" sz="1300" spc="-1" strike="noStrike">
                <a:solidFill>
                  <a:srgbClr val="202124"/>
                </a:solidFill>
                <a:highlight>
                  <a:srgbClr val="ffffff"/>
                </a:highlight>
                <a:latin typeface="Economica"/>
                <a:ea typeface="Economica"/>
              </a:rPr>
              <a:t>benefits</a:t>
            </a:r>
            <a:r>
              <a:rPr b="0" lang="en" sz="1300" spc="-1" strike="noStrike">
                <a:solidFill>
                  <a:srgbClr val="202124"/>
                </a:solidFill>
                <a:highlight>
                  <a:srgbClr val="ffffff"/>
                </a:highlight>
                <a:latin typeface="Economica"/>
                <a:ea typeface="Economica"/>
              </a:rPr>
              <a:t> </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n" sz="1300" spc="-1" strike="noStrike">
                <a:solidFill>
                  <a:srgbClr val="202124"/>
                </a:solidFill>
                <a:highlight>
                  <a:srgbClr val="ffffff"/>
                </a:highlight>
                <a:latin typeface="Economica"/>
                <a:ea typeface="Economica"/>
              </a:rPr>
              <a:t>(6) For benefits of Oleic Acid</a:t>
            </a:r>
            <a:endParaRPr b="0" lang="en-US" sz="1300" spc="-1" strike="noStrike">
              <a:latin typeface="Arial"/>
            </a:endParaRPr>
          </a:p>
        </p:txBody>
      </p:sp>
      <p:sp>
        <p:nvSpPr>
          <p:cNvPr id="178" name="CustomShape 3"/>
          <p:cNvSpPr/>
          <p:nvPr/>
        </p:nvSpPr>
        <p:spPr>
          <a:xfrm>
            <a:off x="4572000" y="58680"/>
            <a:ext cx="3899520" cy="1402560"/>
          </a:xfrm>
          <a:prstGeom prst="rect">
            <a:avLst/>
          </a:prstGeom>
          <a:noFill/>
          <a:ln>
            <a:noFill/>
          </a:ln>
        </p:spPr>
        <p:style>
          <a:lnRef idx="0"/>
          <a:fillRef idx="0"/>
          <a:effectRef idx="0"/>
          <a:fontRef idx="minor"/>
        </p:style>
        <p:txBody>
          <a:bodyPr tIns="91440" bIns="91440">
            <a:spAutoFit/>
          </a:bodyPr>
          <a:p>
            <a:pPr>
              <a:lnSpc>
                <a:spcPct val="175000"/>
              </a:lnSpc>
              <a:tabLst>
                <a:tab algn="l" pos="0"/>
              </a:tabLst>
            </a:pPr>
            <a:r>
              <a:rPr b="0" lang="en" sz="650" spc="-1" strike="noStrike">
                <a:solidFill>
                  <a:srgbClr val="444444"/>
                </a:solidFill>
                <a:latin typeface="Economica"/>
                <a:ea typeface="Economica"/>
              </a:rPr>
              <a:t>(5)Findings show omega-3 fatty acids may help to:</a:t>
            </a:r>
            <a:endParaRPr b="0" lang="en-US" sz="650" spc="-1" strike="noStrike">
              <a:latin typeface="Arial"/>
            </a:endParaRPr>
          </a:p>
          <a:p>
            <a:pPr marL="457200" indent="-269640">
              <a:lnSpc>
                <a:spcPct val="143000"/>
              </a:lnSpc>
              <a:spcBef>
                <a:spcPts val="1599"/>
              </a:spcBef>
              <a:buClr>
                <a:srgbClr val="444444"/>
              </a:buClr>
              <a:buFont typeface="Economica"/>
              <a:buChar char="●"/>
              <a:tabLst>
                <a:tab algn="l" pos="0"/>
              </a:tabLst>
            </a:pPr>
            <a:r>
              <a:rPr b="0" lang="en" sz="650" spc="-1" strike="noStrike">
                <a:solidFill>
                  <a:srgbClr val="444444"/>
                </a:solidFill>
                <a:latin typeface="Economica"/>
                <a:ea typeface="Economica"/>
              </a:rPr>
              <a:t>Lower </a:t>
            </a:r>
            <a:r>
              <a:rPr b="0" lang="en" sz="650" spc="-1" strike="noStrike" u="sng">
                <a:solidFill>
                  <a:srgbClr val="607d8b"/>
                </a:solidFill>
                <a:uFillTx/>
                <a:latin typeface="Economica"/>
                <a:ea typeface="Economica"/>
                <a:hlinkClick r:id="rId2"/>
              </a:rPr>
              <a:t>blood pressure</a:t>
            </a:r>
            <a:endParaRPr b="0" lang="en-US" sz="650" spc="-1" strike="noStrike">
              <a:latin typeface="Arial"/>
            </a:endParaRPr>
          </a:p>
          <a:p>
            <a:pPr marL="457200" indent="-269640">
              <a:lnSpc>
                <a:spcPct val="143000"/>
              </a:lnSpc>
              <a:buClr>
                <a:srgbClr val="444444"/>
              </a:buClr>
              <a:buFont typeface="Economica"/>
              <a:buChar char="●"/>
              <a:tabLst>
                <a:tab algn="l" pos="0"/>
              </a:tabLst>
            </a:pPr>
            <a:r>
              <a:rPr b="0" lang="en" sz="650" spc="-1" strike="noStrike">
                <a:solidFill>
                  <a:srgbClr val="444444"/>
                </a:solidFill>
                <a:latin typeface="Economica"/>
                <a:ea typeface="Economica"/>
              </a:rPr>
              <a:t>Reduce </a:t>
            </a:r>
            <a:r>
              <a:rPr b="0" lang="en" sz="650" spc="-1" strike="noStrike" u="sng">
                <a:solidFill>
                  <a:srgbClr val="607d8b"/>
                </a:solidFill>
                <a:uFillTx/>
                <a:latin typeface="Economica"/>
                <a:ea typeface="Economica"/>
                <a:hlinkClick r:id="rId3"/>
              </a:rPr>
              <a:t>triglycerides</a:t>
            </a:r>
            <a:endParaRPr b="0" lang="en-US" sz="650" spc="-1" strike="noStrike">
              <a:latin typeface="Arial"/>
            </a:endParaRPr>
          </a:p>
          <a:p>
            <a:pPr marL="457200" indent="-269640">
              <a:lnSpc>
                <a:spcPct val="143000"/>
              </a:lnSpc>
              <a:buClr>
                <a:srgbClr val="444444"/>
              </a:buClr>
              <a:buFont typeface="Economica"/>
              <a:buChar char="●"/>
              <a:tabLst>
                <a:tab algn="l" pos="0"/>
              </a:tabLst>
            </a:pPr>
            <a:r>
              <a:rPr b="0" lang="en" sz="650" spc="-1" strike="noStrike">
                <a:solidFill>
                  <a:srgbClr val="444444"/>
                </a:solidFill>
                <a:latin typeface="Economica"/>
                <a:ea typeface="Economica"/>
              </a:rPr>
              <a:t>Slow the development of plaque in the </a:t>
            </a:r>
            <a:r>
              <a:rPr b="0" lang="en" sz="650" spc="-1" strike="noStrike" u="sng">
                <a:solidFill>
                  <a:srgbClr val="607d8b"/>
                </a:solidFill>
                <a:uFillTx/>
                <a:latin typeface="Economica"/>
                <a:ea typeface="Economica"/>
                <a:hlinkClick r:id="rId4"/>
              </a:rPr>
              <a:t>arteries</a:t>
            </a:r>
            <a:endParaRPr b="0" lang="en-US" sz="650" spc="-1" strike="noStrike">
              <a:latin typeface="Arial"/>
            </a:endParaRPr>
          </a:p>
          <a:p>
            <a:pPr marL="457200" indent="-269640">
              <a:lnSpc>
                <a:spcPct val="143000"/>
              </a:lnSpc>
              <a:buClr>
                <a:srgbClr val="444444"/>
              </a:buClr>
              <a:buFont typeface="Economica"/>
              <a:buChar char="●"/>
              <a:tabLst>
                <a:tab algn="l" pos="0"/>
              </a:tabLst>
            </a:pPr>
            <a:r>
              <a:rPr b="0" lang="en" sz="650" spc="-1" strike="noStrike">
                <a:solidFill>
                  <a:srgbClr val="444444"/>
                </a:solidFill>
                <a:latin typeface="Economica"/>
                <a:ea typeface="Economica"/>
              </a:rPr>
              <a:t>Reduce the chance of abnormal </a:t>
            </a:r>
            <a:r>
              <a:rPr b="0" lang="en" sz="650" spc="-1" strike="noStrike" u="sng">
                <a:solidFill>
                  <a:srgbClr val="607d8b"/>
                </a:solidFill>
                <a:uFillTx/>
                <a:latin typeface="Economica"/>
                <a:ea typeface="Economica"/>
                <a:hlinkClick r:id="rId5"/>
              </a:rPr>
              <a:t>heart</a:t>
            </a:r>
            <a:r>
              <a:rPr b="0" lang="en" sz="650" spc="-1" strike="noStrike">
                <a:solidFill>
                  <a:srgbClr val="444444"/>
                </a:solidFill>
                <a:latin typeface="Economica"/>
                <a:ea typeface="Economica"/>
              </a:rPr>
              <a:t> rhythm</a:t>
            </a:r>
            <a:endParaRPr b="0" lang="en-US" sz="650" spc="-1" strike="noStrike">
              <a:latin typeface="Arial"/>
            </a:endParaRPr>
          </a:p>
          <a:p>
            <a:pPr marL="457200" indent="-269640">
              <a:lnSpc>
                <a:spcPct val="143000"/>
              </a:lnSpc>
              <a:buClr>
                <a:srgbClr val="444444"/>
              </a:buClr>
              <a:buFont typeface="Economica"/>
              <a:buChar char="●"/>
              <a:tabLst>
                <a:tab algn="l" pos="0"/>
              </a:tabLst>
            </a:pPr>
            <a:r>
              <a:rPr b="0" lang="en" sz="650" spc="-1" strike="noStrike">
                <a:solidFill>
                  <a:srgbClr val="444444"/>
                </a:solidFill>
                <a:latin typeface="Economica"/>
                <a:ea typeface="Economica"/>
              </a:rPr>
              <a:t>Reduce the likelihood of </a:t>
            </a:r>
            <a:r>
              <a:rPr b="0" lang="en" sz="650" spc="-1" strike="noStrike" u="sng">
                <a:solidFill>
                  <a:srgbClr val="607d8b"/>
                </a:solidFill>
                <a:uFillTx/>
                <a:latin typeface="Economica"/>
                <a:ea typeface="Economica"/>
                <a:hlinkClick r:id="rId6"/>
              </a:rPr>
              <a:t>heart attack</a:t>
            </a:r>
            <a:r>
              <a:rPr b="0" lang="en" sz="650" spc="-1" strike="noStrike">
                <a:solidFill>
                  <a:srgbClr val="444444"/>
                </a:solidFill>
                <a:latin typeface="Economica"/>
                <a:ea typeface="Economica"/>
              </a:rPr>
              <a:t> and </a:t>
            </a:r>
            <a:r>
              <a:rPr b="0" lang="en" sz="650" spc="-1" strike="noStrike" u="sng">
                <a:solidFill>
                  <a:srgbClr val="607d8b"/>
                </a:solidFill>
                <a:uFillTx/>
                <a:latin typeface="Economica"/>
                <a:ea typeface="Economica"/>
                <a:hlinkClick r:id="rId7"/>
              </a:rPr>
              <a:t>stroke</a:t>
            </a:r>
            <a:endParaRPr b="0" lang="en-US" sz="650" spc="-1" strike="noStrike">
              <a:latin typeface="Arial"/>
            </a:endParaRPr>
          </a:p>
          <a:p>
            <a:pPr marL="457200" indent="-269640">
              <a:lnSpc>
                <a:spcPct val="143000"/>
              </a:lnSpc>
              <a:buClr>
                <a:srgbClr val="444444"/>
              </a:buClr>
              <a:buFont typeface="Economica"/>
              <a:buChar char="●"/>
              <a:tabLst>
                <a:tab algn="l" pos="0"/>
              </a:tabLst>
            </a:pPr>
            <a:r>
              <a:rPr b="0" lang="en" sz="650" spc="-1" strike="noStrike">
                <a:solidFill>
                  <a:srgbClr val="444444"/>
                </a:solidFill>
                <a:latin typeface="Economica"/>
                <a:ea typeface="Economica"/>
              </a:rPr>
              <a:t>Lessen the chance of sudden cardiac death in people with </a:t>
            </a:r>
            <a:r>
              <a:rPr b="0" lang="en" sz="650" spc="-1" strike="noStrike" u="sng">
                <a:solidFill>
                  <a:srgbClr val="607d8b"/>
                </a:solidFill>
                <a:uFillTx/>
                <a:latin typeface="Economica"/>
                <a:ea typeface="Economica"/>
                <a:hlinkClick r:id="rId8"/>
              </a:rPr>
              <a:t>heart disease</a:t>
            </a:r>
            <a:r>
              <a:rPr b="0" lang="en" sz="650" spc="-1" strike="noStrike">
                <a:solidFill>
                  <a:srgbClr val="000000"/>
                </a:solidFill>
                <a:latin typeface="Economica"/>
                <a:ea typeface="Economica"/>
              </a:rPr>
              <a:t> </a:t>
            </a:r>
            <a:endParaRPr b="0" lang="en-US" sz="650" spc="-1" strike="noStrike">
              <a:latin typeface="Arial"/>
            </a:endParaRPr>
          </a:p>
        </p:txBody>
      </p:sp>
      <p:sp>
        <p:nvSpPr>
          <p:cNvPr id="179" name="CustomShape 4"/>
          <p:cNvSpPr/>
          <p:nvPr/>
        </p:nvSpPr>
        <p:spPr>
          <a:xfrm>
            <a:off x="4874400" y="1439280"/>
            <a:ext cx="3899520" cy="3991320"/>
          </a:xfrm>
          <a:prstGeom prst="rect">
            <a:avLst/>
          </a:prstGeom>
          <a:noFill/>
          <a:ln>
            <a:noFill/>
          </a:ln>
        </p:spPr>
        <p:style>
          <a:lnRef idx="0"/>
          <a:fillRef idx="0"/>
          <a:effectRef idx="0"/>
          <a:fontRef idx="minor"/>
        </p:style>
        <p:txBody>
          <a:bodyPr tIns="91440" bIns="91440">
            <a:spAutoFit/>
          </a:bodyPr>
          <a:p>
            <a:pPr>
              <a:lnSpc>
                <a:spcPct val="143000"/>
              </a:lnSpc>
              <a:spcBef>
                <a:spcPts val="1599"/>
              </a:spcBef>
              <a:tabLst>
                <a:tab algn="l" pos="0"/>
              </a:tabLst>
            </a:pPr>
            <a:r>
              <a:rPr b="0" lang="en" sz="850" spc="-1" strike="noStrike">
                <a:solidFill>
                  <a:srgbClr val="000000"/>
                </a:solidFill>
                <a:latin typeface="Economica"/>
                <a:ea typeface="Economica"/>
              </a:rPr>
              <a:t>References.</a:t>
            </a:r>
            <a:endParaRPr b="0" lang="en-US" sz="850" spc="-1" strike="noStrike">
              <a:latin typeface="Arial"/>
            </a:endParaRPr>
          </a:p>
          <a:p>
            <a:pPr>
              <a:lnSpc>
                <a:spcPct val="143000"/>
              </a:lnSpc>
              <a:spcBef>
                <a:spcPts val="1599"/>
              </a:spcBef>
              <a:tabLst>
                <a:tab algn="l" pos="0"/>
              </a:tabLst>
            </a:pPr>
            <a:r>
              <a:rPr b="0" lang="en" sz="850" spc="-1" strike="noStrike">
                <a:solidFill>
                  <a:srgbClr val="000000"/>
                </a:solidFill>
                <a:latin typeface="Economica"/>
                <a:ea typeface="Economica"/>
              </a:rPr>
              <a:t>(1)</a:t>
            </a:r>
            <a:r>
              <a:rPr b="0" lang="en" sz="850" spc="-1" strike="noStrike" u="sng">
                <a:solidFill>
                  <a:srgbClr val="607d8b"/>
                </a:solidFill>
                <a:uFillTx/>
                <a:latin typeface="Economica"/>
                <a:ea typeface="Economica"/>
                <a:hlinkClick r:id="rId9"/>
              </a:rPr>
              <a:t>https://www.healthline.com/nutrition/olive-oil-vs-vegetable-oil#differences</a:t>
            </a:r>
            <a:endParaRPr b="0" lang="en-US" sz="850" spc="-1" strike="noStrike">
              <a:latin typeface="Arial"/>
            </a:endParaRPr>
          </a:p>
          <a:p>
            <a:pPr>
              <a:lnSpc>
                <a:spcPct val="143000"/>
              </a:lnSpc>
              <a:spcBef>
                <a:spcPts val="1599"/>
              </a:spcBef>
              <a:tabLst>
                <a:tab algn="l" pos="0"/>
              </a:tabLst>
            </a:pPr>
            <a:r>
              <a:rPr b="0" lang="en" sz="850" spc="-1" strike="noStrike">
                <a:solidFill>
                  <a:srgbClr val="000000"/>
                </a:solidFill>
                <a:latin typeface="Economica"/>
                <a:ea typeface="Economica"/>
              </a:rPr>
              <a:t>(2)</a:t>
            </a:r>
            <a:r>
              <a:rPr b="0" lang="en" sz="850" spc="-1" strike="noStrike" u="sng">
                <a:solidFill>
                  <a:srgbClr val="607d8b"/>
                </a:solidFill>
                <a:uFillTx/>
                <a:latin typeface="Economica"/>
                <a:ea typeface="Economica"/>
                <a:hlinkClick r:id="rId10"/>
              </a:rPr>
              <a:t>https://www.ncbi.nlm.nih.gov/pmc/articles/PMC4808858/#:~:text=A%20high%20omega%2D6%20fatty,animals%20prevents%20overweight%20and%20obesity</a:t>
            </a:r>
            <a:r>
              <a:rPr b="0" lang="en" sz="850" spc="-1" strike="noStrike">
                <a:solidFill>
                  <a:srgbClr val="000000"/>
                </a:solidFill>
                <a:latin typeface="Economica"/>
                <a:ea typeface="Economica"/>
              </a:rPr>
              <a:t>.</a:t>
            </a:r>
            <a:endParaRPr b="0" lang="en-US" sz="850" spc="-1" strike="noStrike">
              <a:latin typeface="Arial"/>
            </a:endParaRPr>
          </a:p>
          <a:p>
            <a:pPr>
              <a:lnSpc>
                <a:spcPct val="143000"/>
              </a:lnSpc>
              <a:spcBef>
                <a:spcPts val="1599"/>
              </a:spcBef>
              <a:tabLst>
                <a:tab algn="l" pos="0"/>
              </a:tabLst>
            </a:pPr>
            <a:r>
              <a:rPr b="0" lang="en" sz="850" spc="-1" strike="noStrike">
                <a:solidFill>
                  <a:srgbClr val="000000"/>
                </a:solidFill>
                <a:latin typeface="Economica"/>
                <a:ea typeface="Economica"/>
              </a:rPr>
              <a:t>(3)</a:t>
            </a:r>
            <a:r>
              <a:rPr b="0" lang="en" sz="850" spc="-1" strike="noStrike" u="sng">
                <a:solidFill>
                  <a:srgbClr val="607d8b"/>
                </a:solidFill>
                <a:uFillTx/>
                <a:latin typeface="Economica"/>
                <a:ea typeface="Economica"/>
                <a:hlinkClick r:id="rId11"/>
              </a:rPr>
              <a:t>https://www.healthline.com/nutrition/extra-virgin-olive-oil#:~:text=Olive%20Oil%20Is%20Rich%20in%20Healthy%20Monounsaturated%20Fats&amp;text=About%2014%25%20of%20the%20oil,of%20the%20total%20oil%20content</a:t>
            </a:r>
            <a:r>
              <a:rPr b="0" lang="en" sz="850" spc="-1" strike="noStrike">
                <a:solidFill>
                  <a:srgbClr val="000000"/>
                </a:solidFill>
                <a:latin typeface="Economica"/>
                <a:ea typeface="Economica"/>
              </a:rPr>
              <a:t>.</a:t>
            </a:r>
            <a:endParaRPr b="0" lang="en-US" sz="850" spc="-1" strike="noStrike">
              <a:latin typeface="Arial"/>
            </a:endParaRPr>
          </a:p>
          <a:p>
            <a:pPr>
              <a:lnSpc>
                <a:spcPct val="143000"/>
              </a:lnSpc>
              <a:spcBef>
                <a:spcPts val="1599"/>
              </a:spcBef>
              <a:tabLst>
                <a:tab algn="l" pos="0"/>
              </a:tabLst>
            </a:pPr>
            <a:r>
              <a:rPr b="0" lang="en" sz="850" spc="-1" strike="noStrike">
                <a:solidFill>
                  <a:srgbClr val="000000"/>
                </a:solidFill>
                <a:latin typeface="Economica"/>
                <a:ea typeface="Economica"/>
              </a:rPr>
              <a:t>(4)</a:t>
            </a:r>
            <a:r>
              <a:rPr b="0" lang="en" sz="850" spc="-1" strike="noStrike" u="sng">
                <a:solidFill>
                  <a:srgbClr val="607d8b"/>
                </a:solidFill>
                <a:uFillTx/>
                <a:latin typeface="Economica"/>
                <a:ea typeface="Economica"/>
                <a:hlinkClick r:id="rId12"/>
              </a:rPr>
              <a:t>https://www.healthline.com/nutrition/11-proven-benefits-of-olive-oil#TOC_TITLE_HDR_2</a:t>
            </a:r>
            <a:endParaRPr b="0" lang="en-US" sz="850" spc="-1" strike="noStrike">
              <a:latin typeface="Arial"/>
            </a:endParaRPr>
          </a:p>
          <a:p>
            <a:pPr>
              <a:lnSpc>
                <a:spcPct val="143000"/>
              </a:lnSpc>
              <a:spcBef>
                <a:spcPts val="1599"/>
              </a:spcBef>
              <a:tabLst>
                <a:tab algn="l" pos="0"/>
              </a:tabLst>
            </a:pPr>
            <a:r>
              <a:rPr b="0" lang="en" sz="850" spc="-1" strike="noStrike">
                <a:solidFill>
                  <a:srgbClr val="000000"/>
                </a:solidFill>
                <a:latin typeface="Economica"/>
                <a:ea typeface="Economica"/>
              </a:rPr>
              <a:t>(5)</a:t>
            </a:r>
            <a:r>
              <a:rPr b="0" lang="en" sz="850" spc="-1" strike="noStrike" u="sng">
                <a:solidFill>
                  <a:srgbClr val="607d8b"/>
                </a:solidFill>
                <a:uFillTx/>
                <a:latin typeface="Economica"/>
                <a:ea typeface="Economica"/>
                <a:hlinkClick r:id="rId13"/>
              </a:rPr>
              <a:t>https://www.webmd.com/hypertension-high-blood-pressure/guide/omega-3-fish-oil-supplements-for-high-blood-pressure</a:t>
            </a:r>
            <a:endParaRPr b="0" lang="en-US" sz="850" spc="-1" strike="noStrike">
              <a:latin typeface="Arial"/>
            </a:endParaRPr>
          </a:p>
          <a:p>
            <a:pPr>
              <a:lnSpc>
                <a:spcPct val="143000"/>
              </a:lnSpc>
              <a:spcBef>
                <a:spcPts val="1599"/>
              </a:spcBef>
              <a:spcAft>
                <a:spcPts val="1599"/>
              </a:spcAft>
              <a:tabLst>
                <a:tab algn="l" pos="0"/>
              </a:tabLst>
            </a:pPr>
            <a:r>
              <a:rPr b="0" lang="en" sz="850" spc="-1" strike="noStrike">
                <a:solidFill>
                  <a:srgbClr val="000000"/>
                </a:solidFill>
                <a:latin typeface="Economica"/>
                <a:ea typeface="Economica"/>
              </a:rPr>
              <a:t>(6)</a:t>
            </a:r>
            <a:r>
              <a:rPr b="0" lang="en" sz="850" spc="-1" strike="noStrike" u="sng">
                <a:solidFill>
                  <a:srgbClr val="607d8b"/>
                </a:solidFill>
                <a:uFillTx/>
                <a:latin typeface="Economica"/>
                <a:ea typeface="Economica"/>
                <a:hlinkClick r:id="rId14"/>
              </a:rPr>
              <a:t>https://draxe.com/nutrition/oleic-acid/</a:t>
            </a:r>
            <a:endParaRPr b="0" lang="en-US" sz="85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1359360" y="1985760"/>
            <a:ext cx="6424920" cy="2248920"/>
          </a:xfrm>
          <a:prstGeom prst="rect">
            <a:avLst/>
          </a:prstGeom>
          <a:noFill/>
          <a:ln>
            <a:noFill/>
          </a:ln>
        </p:spPr>
        <p:txBody>
          <a:bodyPr tIns="91440" bIns="91440">
            <a:normAutofit/>
          </a:bodyPr>
          <a:p>
            <a:pPr algn="ctr">
              <a:lnSpc>
                <a:spcPct val="150000"/>
              </a:lnSpc>
              <a:spcAft>
                <a:spcPts val="1199"/>
              </a:spcAft>
              <a:tabLst>
                <a:tab algn="l" pos="0"/>
              </a:tabLst>
            </a:pPr>
            <a:r>
              <a:rPr b="1" lang="en" sz="4200" spc="-1" strike="noStrike">
                <a:solidFill>
                  <a:srgbClr val="000000"/>
                </a:solidFill>
                <a:latin typeface="Economica"/>
                <a:ea typeface="Economica"/>
              </a:rPr>
              <a:t>Prediction of cuisines</a:t>
            </a:r>
            <a:endParaRPr b="0" lang="en-US"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311760" y="31608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Problem 3</a:t>
            </a:r>
            <a:endParaRPr b="0" lang="en-US" sz="4200" spc="-1" strike="noStrike">
              <a:solidFill>
                <a:srgbClr val="000000"/>
              </a:solidFill>
              <a:latin typeface="Arial"/>
            </a:endParaRPr>
          </a:p>
        </p:txBody>
      </p:sp>
      <p:sp>
        <p:nvSpPr>
          <p:cNvPr id="182" name="TextShape 2"/>
          <p:cNvSpPr txBox="1"/>
          <p:nvPr/>
        </p:nvSpPr>
        <p:spPr>
          <a:xfrm>
            <a:off x="1359360" y="1171440"/>
            <a:ext cx="6424920" cy="2800080"/>
          </a:xfrm>
          <a:prstGeom prst="rect">
            <a:avLst/>
          </a:prstGeom>
          <a:noFill/>
          <a:ln>
            <a:noFill/>
          </a:ln>
        </p:spPr>
        <p:txBody>
          <a:bodyPr tIns="91440" bIns="91440">
            <a:normAutofit/>
          </a:bodyPr>
          <a:p>
            <a:pPr>
              <a:lnSpc>
                <a:spcPct val="100000"/>
              </a:lnSpc>
              <a:tabLst>
                <a:tab algn="l" pos="0"/>
              </a:tabLst>
            </a:pPr>
            <a:endParaRPr b="0" lang="en-US" sz="1400" spc="-1" strike="noStrike">
              <a:solidFill>
                <a:srgbClr val="000000"/>
              </a:solidFill>
              <a:latin typeface="Arial"/>
            </a:endParaRPr>
          </a:p>
          <a:p>
            <a:pPr algn="ctr">
              <a:lnSpc>
                <a:spcPct val="115000"/>
              </a:lnSpc>
              <a:spcAft>
                <a:spcPts val="1199"/>
              </a:spcAft>
              <a:tabLst>
                <a:tab algn="l" pos="0"/>
              </a:tabLst>
            </a:pPr>
            <a:r>
              <a:rPr b="0" lang="en" sz="3040" spc="-1" strike="noStrike">
                <a:solidFill>
                  <a:srgbClr val="000000"/>
                </a:solidFill>
                <a:latin typeface="Economica"/>
                <a:ea typeface="Economica"/>
              </a:rPr>
              <a:t>Are we able to predict the type of cuisine using the ingredient(s) given? </a:t>
            </a:r>
            <a:endParaRPr b="0" lang="en-US" sz="30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311760" y="31608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Prediction of cuisine based on ingredients</a:t>
            </a:r>
            <a:endParaRPr b="0" lang="en-US" sz="4200" spc="-1" strike="noStrike">
              <a:solidFill>
                <a:srgbClr val="000000"/>
              </a:solidFill>
              <a:latin typeface="Arial"/>
            </a:endParaRPr>
          </a:p>
        </p:txBody>
      </p:sp>
      <p:sp>
        <p:nvSpPr>
          <p:cNvPr id="184" name="TextShape 2"/>
          <p:cNvSpPr txBox="1"/>
          <p:nvPr/>
        </p:nvSpPr>
        <p:spPr>
          <a:xfrm>
            <a:off x="233280" y="1393200"/>
            <a:ext cx="8677080" cy="3353760"/>
          </a:xfrm>
          <a:prstGeom prst="rect">
            <a:avLst/>
          </a:prstGeom>
          <a:noFill/>
          <a:ln>
            <a:noFill/>
          </a:ln>
        </p:spPr>
        <p:txBody>
          <a:bodyPr tIns="91440" bIns="91440">
            <a:normAutofit fontScale="73000"/>
          </a:bodyPr>
          <a:p>
            <a:pPr marL="457200" indent="-348840">
              <a:lnSpc>
                <a:spcPct val="115000"/>
              </a:lnSpc>
              <a:buClr>
                <a:srgbClr val="000000"/>
              </a:buClr>
              <a:buFont typeface="Encode Sans"/>
              <a:buChar char="-"/>
            </a:pPr>
            <a:r>
              <a:rPr b="1" lang="en" sz="1900" spc="-1" strike="noStrike">
                <a:solidFill>
                  <a:srgbClr val="000000"/>
                </a:solidFill>
                <a:latin typeface="Encode Sans"/>
                <a:ea typeface="Encode Sans"/>
              </a:rPr>
              <a:t>Problem</a:t>
            </a:r>
            <a:r>
              <a:rPr b="0" lang="en" sz="1900" spc="-1" strike="noStrike">
                <a:solidFill>
                  <a:srgbClr val="000000"/>
                </a:solidFill>
                <a:latin typeface="Encode Sans"/>
                <a:ea typeface="Encode Sans"/>
              </a:rPr>
              <a:t>: Use Machine Learning models to process the input as the list of ingredients and make the prediction (output) of types of cuisine.</a:t>
            </a:r>
            <a:endParaRPr b="0" lang="en-US" sz="1900" spc="-1" strike="noStrike">
              <a:solidFill>
                <a:srgbClr val="000000"/>
              </a:solidFill>
              <a:latin typeface="Arial"/>
            </a:endParaRPr>
          </a:p>
          <a:p>
            <a:pPr marL="457200" indent="-348840">
              <a:lnSpc>
                <a:spcPct val="115000"/>
              </a:lnSpc>
              <a:buClr>
                <a:srgbClr val="000000"/>
              </a:buClr>
              <a:buFont typeface="Encode Sans"/>
              <a:buChar char="-"/>
            </a:pPr>
            <a:r>
              <a:rPr b="0" lang="en" sz="1900" spc="-1" strike="noStrike">
                <a:solidFill>
                  <a:srgbClr val="000000"/>
                </a:solidFill>
                <a:latin typeface="Encode Sans"/>
                <a:ea typeface="Encode Sans"/>
              </a:rPr>
              <a:t>Predictors for models: List of ingredients. Label to predict: Cuisines</a:t>
            </a:r>
            <a:endParaRPr b="0" lang="en-US" sz="1900" spc="-1" strike="noStrike">
              <a:solidFill>
                <a:srgbClr val="000000"/>
              </a:solidFill>
              <a:latin typeface="Arial"/>
            </a:endParaRPr>
          </a:p>
          <a:p>
            <a:pPr marL="457200" indent="-348840">
              <a:lnSpc>
                <a:spcPct val="115000"/>
              </a:lnSpc>
              <a:buClr>
                <a:srgbClr val="000000"/>
              </a:buClr>
              <a:buFont typeface="Encode Sans"/>
              <a:buChar char="-"/>
            </a:pPr>
            <a:r>
              <a:rPr b="0" lang="en" sz="1900" spc="-1" strike="noStrike">
                <a:solidFill>
                  <a:srgbClr val="000000"/>
                </a:solidFill>
                <a:latin typeface="Encode Sans"/>
                <a:ea typeface="Encode Sans"/>
              </a:rPr>
              <a:t>This is a classification problem with balanced dataset.</a:t>
            </a:r>
            <a:endParaRPr b="0" lang="en-US" sz="1900" spc="-1" strike="noStrike">
              <a:solidFill>
                <a:srgbClr val="000000"/>
              </a:solidFill>
              <a:latin typeface="Arial"/>
            </a:endParaRPr>
          </a:p>
          <a:p>
            <a:pPr marL="457200" indent="-348840">
              <a:lnSpc>
                <a:spcPct val="115000"/>
              </a:lnSpc>
              <a:buClr>
                <a:srgbClr val="000000"/>
              </a:buClr>
              <a:buFont typeface="Encode Sans"/>
              <a:buChar char="-"/>
            </a:pPr>
            <a:r>
              <a:rPr b="0" lang="en" sz="1900" spc="-1" strike="noStrike">
                <a:solidFill>
                  <a:srgbClr val="000000"/>
                </a:solidFill>
                <a:latin typeface="Encode Sans"/>
                <a:ea typeface="Encode Sans"/>
              </a:rPr>
              <a:t>We have tried and realized that classification, regression and neural networks models are the most appropriate, while clustering is not suitable.</a:t>
            </a:r>
            <a:endParaRPr b="0" lang="en-US" sz="1900" spc="-1" strike="noStrike">
              <a:solidFill>
                <a:srgbClr val="000000"/>
              </a:solidFill>
              <a:latin typeface="Arial"/>
            </a:endParaRPr>
          </a:p>
          <a:p>
            <a:pPr marL="457200" indent="-348840">
              <a:lnSpc>
                <a:spcPct val="115000"/>
              </a:lnSpc>
              <a:buClr>
                <a:srgbClr val="000000"/>
              </a:buClr>
              <a:buFont typeface="Encode Sans"/>
              <a:buChar char="-"/>
            </a:pPr>
            <a:r>
              <a:rPr b="0" lang="en" sz="1900" spc="-1" strike="noStrike">
                <a:solidFill>
                  <a:srgbClr val="000000"/>
                </a:solidFill>
                <a:latin typeface="Encode Sans"/>
                <a:ea typeface="Encode Sans"/>
              </a:rPr>
              <a:t>Our objective is to find the relationships between ingredients and culture, so it is crucial to prove that based on Machine Learning models.</a:t>
            </a:r>
            <a:endParaRPr b="0" lang="en-U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311760" y="9144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Prepare the dataset - Cleaning</a:t>
            </a:r>
            <a:endParaRPr b="0" lang="en-US" sz="4200" spc="-1" strike="noStrike">
              <a:solidFill>
                <a:srgbClr val="000000"/>
              </a:solidFill>
              <a:latin typeface="Arial"/>
            </a:endParaRPr>
          </a:p>
        </p:txBody>
      </p:sp>
      <p:sp>
        <p:nvSpPr>
          <p:cNvPr id="186" name="TextShape 2"/>
          <p:cNvSpPr txBox="1"/>
          <p:nvPr/>
        </p:nvSpPr>
        <p:spPr>
          <a:xfrm>
            <a:off x="311760" y="922680"/>
            <a:ext cx="7989120" cy="4113720"/>
          </a:xfrm>
          <a:prstGeom prst="rect">
            <a:avLst/>
          </a:prstGeom>
          <a:noFill/>
          <a:ln>
            <a:noFill/>
          </a:ln>
        </p:spPr>
        <p:txBody>
          <a:bodyPr tIns="91440" bIns="91440">
            <a:noAutofit/>
          </a:bodyPr>
          <a:p>
            <a:pPr>
              <a:lnSpc>
                <a:spcPct val="105000"/>
              </a:lnSpc>
              <a:tabLst>
                <a:tab algn="l" pos="0"/>
              </a:tabLst>
            </a:pPr>
            <a:r>
              <a:rPr b="1" lang="en" sz="1650" spc="-1" strike="noStrike">
                <a:solidFill>
                  <a:srgbClr val="000000"/>
                </a:solidFill>
                <a:latin typeface="Encode Sans"/>
                <a:ea typeface="Encode Sans"/>
              </a:rPr>
              <a:t>1. Change the data format from list-of-list into list of string.</a:t>
            </a:r>
            <a:endParaRPr b="0" lang="en-US" sz="1650" spc="-1" strike="noStrike">
              <a:solidFill>
                <a:srgbClr val="000000"/>
              </a:solidFill>
              <a:latin typeface="Arial"/>
            </a:endParaRPr>
          </a:p>
          <a:p>
            <a:pPr>
              <a:lnSpc>
                <a:spcPct val="105000"/>
              </a:lnSpc>
              <a:spcBef>
                <a:spcPts val="1199"/>
              </a:spcBef>
              <a:tabLst>
                <a:tab algn="l" pos="0"/>
              </a:tabLst>
            </a:pPr>
            <a:r>
              <a:rPr b="1" lang="en" sz="1650" spc="-1" strike="noStrike">
                <a:solidFill>
                  <a:srgbClr val="000000"/>
                </a:solidFill>
                <a:latin typeface="Encode Sans"/>
                <a:ea typeface="Encode Sans"/>
              </a:rPr>
              <a:t>2. Change some unwanted word formats:</a:t>
            </a:r>
            <a:endParaRPr b="0" lang="en-US" sz="1650" spc="-1" strike="noStrike">
              <a:solidFill>
                <a:srgbClr val="000000"/>
              </a:solidFill>
              <a:latin typeface="Arial"/>
            </a:endParaRPr>
          </a:p>
          <a:p>
            <a:pPr marL="457200" indent="-333000">
              <a:lnSpc>
                <a:spcPct val="105000"/>
              </a:lnSpc>
              <a:spcBef>
                <a:spcPts val="1199"/>
              </a:spcBef>
              <a:buClr>
                <a:srgbClr val="000000"/>
              </a:buClr>
              <a:buFont typeface="Open Sans"/>
              <a:buChar char="●"/>
              <a:tabLst>
                <a:tab algn="l" pos="0"/>
              </a:tabLst>
            </a:pPr>
            <a:r>
              <a:rPr b="0" lang="en" sz="1650" spc="-1" strike="noStrike">
                <a:solidFill>
                  <a:srgbClr val="000000"/>
                </a:solidFill>
                <a:latin typeface="Encode Sans"/>
                <a:ea typeface="Encode Sans"/>
              </a:rPr>
              <a:t>Invalid ingredients (e.g.: “mi”, “v8”)</a:t>
            </a:r>
            <a:endParaRPr b="0" lang="en-US" sz="1650" spc="-1" strike="noStrike">
              <a:solidFill>
                <a:srgbClr val="000000"/>
              </a:solidFill>
              <a:latin typeface="Arial"/>
            </a:endParaRPr>
          </a:p>
          <a:p>
            <a:pPr marL="457200" indent="-333000">
              <a:lnSpc>
                <a:spcPct val="105000"/>
              </a:lnSpc>
              <a:buClr>
                <a:srgbClr val="000000"/>
              </a:buClr>
              <a:buFont typeface="Open Sans"/>
              <a:buChar char="●"/>
              <a:tabLst>
                <a:tab algn="l" pos="0"/>
              </a:tabLst>
            </a:pPr>
            <a:r>
              <a:rPr b="0" lang="en" sz="1650" spc="-1" strike="noStrike">
                <a:solidFill>
                  <a:srgbClr val="000000"/>
                </a:solidFill>
                <a:latin typeface="Encode Sans"/>
                <a:ea typeface="Encode Sans"/>
              </a:rPr>
              <a:t>Apostrophes (e.g.: “sheep’s milk cheese”)</a:t>
            </a:r>
            <a:endParaRPr b="0" lang="en-US" sz="1650" spc="-1" strike="noStrike">
              <a:solidFill>
                <a:srgbClr val="000000"/>
              </a:solidFill>
              <a:latin typeface="Arial"/>
            </a:endParaRPr>
          </a:p>
          <a:p>
            <a:pPr marL="457200" indent="-333000">
              <a:lnSpc>
                <a:spcPct val="105000"/>
              </a:lnSpc>
              <a:buClr>
                <a:srgbClr val="000000"/>
              </a:buClr>
              <a:buFont typeface="Open Sans"/>
              <a:buChar char="●"/>
              <a:tabLst>
                <a:tab algn="l" pos="0"/>
              </a:tabLst>
            </a:pPr>
            <a:r>
              <a:rPr b="0" lang="en" sz="1650" spc="-1" strike="noStrike">
                <a:solidFill>
                  <a:srgbClr val="000000"/>
                </a:solidFill>
                <a:latin typeface="Encode Sans"/>
                <a:ea typeface="Encode Sans"/>
              </a:rPr>
              <a:t>Special Characters (e.g.: “!”, “%”, “&amp;”,  “1”, “2”)</a:t>
            </a:r>
            <a:endParaRPr b="0" lang="en-US" sz="1650" spc="-1" strike="noStrike">
              <a:solidFill>
                <a:srgbClr val="000000"/>
              </a:solidFill>
              <a:latin typeface="Arial"/>
            </a:endParaRPr>
          </a:p>
          <a:p>
            <a:pPr marL="457200" indent="-333000">
              <a:lnSpc>
                <a:spcPct val="105000"/>
              </a:lnSpc>
              <a:buClr>
                <a:srgbClr val="000000"/>
              </a:buClr>
              <a:buFont typeface="Open Sans"/>
              <a:buChar char="●"/>
              <a:tabLst>
                <a:tab algn="l" pos="0"/>
              </a:tabLst>
            </a:pPr>
            <a:r>
              <a:rPr b="0" lang="en" sz="1650" spc="-1" strike="noStrike">
                <a:solidFill>
                  <a:srgbClr val="000000"/>
                </a:solidFill>
                <a:latin typeface="Encode Sans"/>
                <a:ea typeface="Encode Sans"/>
              </a:rPr>
              <a:t>Uppercase (e.g.:”English toffee bits”)</a:t>
            </a:r>
            <a:endParaRPr b="0" lang="en-US" sz="1650" spc="-1" strike="noStrike">
              <a:solidFill>
                <a:srgbClr val="000000"/>
              </a:solidFill>
              <a:latin typeface="Arial"/>
            </a:endParaRPr>
          </a:p>
          <a:p>
            <a:pPr marL="457200" indent="-333000">
              <a:lnSpc>
                <a:spcPct val="105000"/>
              </a:lnSpc>
              <a:buClr>
                <a:srgbClr val="000000"/>
              </a:buClr>
              <a:buFont typeface="Open Sans"/>
              <a:buChar char="●"/>
              <a:tabLst>
                <a:tab algn="l" pos="0"/>
              </a:tabLst>
            </a:pPr>
            <a:r>
              <a:rPr b="0" lang="en" sz="1650" spc="-1" strike="noStrike">
                <a:solidFill>
                  <a:srgbClr val="000000"/>
                </a:solidFill>
                <a:latin typeface="Encode Sans"/>
                <a:ea typeface="Encode Sans"/>
              </a:rPr>
              <a:t>Hyphens (e.g.: “soft-boiled egg”)</a:t>
            </a:r>
            <a:endParaRPr b="0" lang="en-US" sz="1650" spc="-1" strike="noStrike">
              <a:solidFill>
                <a:srgbClr val="000000"/>
              </a:solidFill>
              <a:latin typeface="Arial"/>
            </a:endParaRPr>
          </a:p>
          <a:p>
            <a:pPr marL="457200" indent="-333000">
              <a:lnSpc>
                <a:spcPct val="105000"/>
              </a:lnSpc>
              <a:buClr>
                <a:srgbClr val="000000"/>
              </a:buClr>
              <a:buFont typeface="Open Sans"/>
              <a:buChar char="●"/>
              <a:tabLst>
                <a:tab algn="l" pos="0"/>
              </a:tabLst>
            </a:pPr>
            <a:r>
              <a:rPr b="0" lang="en" sz="1650" spc="-1" strike="noStrike">
                <a:solidFill>
                  <a:srgbClr val="000000"/>
                </a:solidFill>
                <a:latin typeface="Encode Sans"/>
                <a:ea typeface="Encode Sans"/>
              </a:rPr>
              <a:t>Regions (e.g.: “american cheese slices”)</a:t>
            </a:r>
            <a:endParaRPr b="0" lang="en-US" sz="1650" spc="-1" strike="noStrike">
              <a:solidFill>
                <a:srgbClr val="000000"/>
              </a:solidFill>
              <a:latin typeface="Arial"/>
            </a:endParaRPr>
          </a:p>
          <a:p>
            <a:pPr marL="457200" indent="-333000">
              <a:lnSpc>
                <a:spcPct val="105000"/>
              </a:lnSpc>
              <a:buClr>
                <a:srgbClr val="000000"/>
              </a:buClr>
              <a:buFont typeface="Open Sans"/>
              <a:buChar char="●"/>
              <a:tabLst>
                <a:tab algn="l" pos="0"/>
              </a:tabLst>
            </a:pPr>
            <a:r>
              <a:rPr b="0" lang="en" sz="1650" spc="-1" strike="noStrike">
                <a:solidFill>
                  <a:srgbClr val="000000"/>
                </a:solidFill>
                <a:latin typeface="Encode Sans"/>
                <a:ea typeface="Encode Sans"/>
              </a:rPr>
              <a:t>Units (e.g.: “pork chops, 1 inch thick”)</a:t>
            </a:r>
            <a:endParaRPr b="0" lang="en-US" sz="1650" spc="-1" strike="noStrike">
              <a:solidFill>
                <a:srgbClr val="000000"/>
              </a:solidFill>
              <a:latin typeface="Arial"/>
            </a:endParaRPr>
          </a:p>
          <a:p>
            <a:pPr marL="457200" indent="-333000">
              <a:lnSpc>
                <a:spcPct val="105000"/>
              </a:lnSpc>
              <a:buClr>
                <a:srgbClr val="000000"/>
              </a:buClr>
              <a:buFont typeface="Open Sans"/>
              <a:buChar char="●"/>
              <a:tabLst>
                <a:tab algn="l" pos="0"/>
              </a:tabLst>
            </a:pPr>
            <a:r>
              <a:rPr b="0" lang="en" sz="1650" spc="-1" strike="noStrike">
                <a:solidFill>
                  <a:srgbClr val="000000"/>
                </a:solidFill>
                <a:latin typeface="Encode Sans"/>
                <a:ea typeface="Encode Sans"/>
              </a:rPr>
              <a:t>Numbers (e.g.: “95% lean ground beef”)</a:t>
            </a:r>
            <a:endParaRPr b="0" lang="en-US" sz="1650" spc="-1" strike="noStrike">
              <a:solidFill>
                <a:srgbClr val="000000"/>
              </a:solidFill>
              <a:latin typeface="Arial"/>
            </a:endParaRPr>
          </a:p>
          <a:p>
            <a:pPr>
              <a:lnSpc>
                <a:spcPct val="105000"/>
              </a:lnSpc>
              <a:spcBef>
                <a:spcPts val="1199"/>
              </a:spcBef>
              <a:tabLst>
                <a:tab algn="l" pos="0"/>
              </a:tabLst>
            </a:pPr>
            <a:r>
              <a:rPr b="1" lang="en" sz="1650" spc="-1" strike="noStrike">
                <a:solidFill>
                  <a:srgbClr val="000000"/>
                </a:solidFill>
                <a:latin typeface="Encode Sans"/>
                <a:ea typeface="Encode Sans"/>
              </a:rPr>
              <a:t>3. Remove outliers: </a:t>
            </a:r>
            <a:endParaRPr b="0" lang="en-US" sz="1650" spc="-1" strike="noStrike">
              <a:solidFill>
                <a:srgbClr val="000000"/>
              </a:solidFill>
              <a:latin typeface="Arial"/>
            </a:endParaRPr>
          </a:p>
          <a:p>
            <a:pPr marL="457200" indent="-333000">
              <a:lnSpc>
                <a:spcPct val="105000"/>
              </a:lnSpc>
              <a:spcBef>
                <a:spcPts val="1199"/>
              </a:spcBef>
              <a:buClr>
                <a:srgbClr val="000000"/>
              </a:buClr>
              <a:buFont typeface="Encode Sans"/>
              <a:buChar char="●"/>
              <a:tabLst>
                <a:tab algn="l" pos="0"/>
              </a:tabLst>
            </a:pPr>
            <a:r>
              <a:rPr b="0" lang="en" sz="1650" spc="-1" strike="noStrike">
                <a:solidFill>
                  <a:srgbClr val="000000"/>
                </a:solidFill>
                <a:latin typeface="Encode Sans"/>
                <a:ea typeface="Encode Sans"/>
              </a:rPr>
              <a:t>Remove cuisines with less than 2 ingredients, or over 59 ingredients.</a:t>
            </a:r>
            <a:endParaRPr b="0" lang="en-US" sz="1650" spc="-1" strike="noStrike">
              <a:solidFill>
                <a:srgbClr val="000000"/>
              </a:solidFill>
              <a:latin typeface="Arial"/>
            </a:endParaRPr>
          </a:p>
        </p:txBody>
      </p:sp>
      <p:pic>
        <p:nvPicPr>
          <p:cNvPr id="187" name="Google Shape;263;p38" descr=""/>
          <p:cNvPicPr/>
          <p:nvPr/>
        </p:nvPicPr>
        <p:blipFill>
          <a:blip r:embed="rId1"/>
          <a:srcRect l="-2199" t="0" r="2199" b="0"/>
          <a:stretch/>
        </p:blipFill>
        <p:spPr>
          <a:xfrm>
            <a:off x="4691160" y="2640960"/>
            <a:ext cx="4346640" cy="176472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311760" y="31608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Prepare the dataset - Restructuring</a:t>
            </a:r>
            <a:endParaRPr b="0" lang="en-US" sz="4200" spc="-1" strike="noStrike">
              <a:solidFill>
                <a:srgbClr val="000000"/>
              </a:solidFill>
              <a:latin typeface="Arial"/>
            </a:endParaRPr>
          </a:p>
        </p:txBody>
      </p:sp>
      <p:sp>
        <p:nvSpPr>
          <p:cNvPr id="189" name="TextShape 2"/>
          <p:cNvSpPr txBox="1"/>
          <p:nvPr/>
        </p:nvSpPr>
        <p:spPr>
          <a:xfrm>
            <a:off x="311760" y="1225080"/>
            <a:ext cx="8831880" cy="3353760"/>
          </a:xfrm>
          <a:prstGeom prst="rect">
            <a:avLst/>
          </a:prstGeom>
          <a:noFill/>
          <a:ln>
            <a:noFill/>
          </a:ln>
        </p:spPr>
        <p:txBody>
          <a:bodyPr tIns="91440" bIns="91440">
            <a:normAutofit/>
          </a:bodyPr>
          <a:p>
            <a:pPr>
              <a:lnSpc>
                <a:spcPct val="115000"/>
              </a:lnSpc>
              <a:tabLst>
                <a:tab algn="l" pos="0"/>
              </a:tabLst>
            </a:pPr>
            <a:r>
              <a:rPr b="0" lang="en" sz="1600" spc="-1" strike="noStrike">
                <a:solidFill>
                  <a:srgbClr val="000000"/>
                </a:solidFill>
                <a:latin typeface="Encode Sans"/>
                <a:ea typeface="Encode Sans"/>
              </a:rPr>
              <a:t>Split into train (75%) and test (25%) set randomly.</a:t>
            </a:r>
            <a:endParaRPr b="0" lang="en-US" sz="1600" spc="-1" strike="noStrike">
              <a:solidFill>
                <a:srgbClr val="000000"/>
              </a:solidFill>
              <a:latin typeface="Arial"/>
            </a:endParaRPr>
          </a:p>
          <a:p>
            <a:pPr>
              <a:lnSpc>
                <a:spcPct val="115000"/>
              </a:lnSpc>
              <a:spcBef>
                <a:spcPts val="1199"/>
              </a:spcBef>
              <a:tabLst>
                <a:tab algn="l" pos="0"/>
              </a:tabLst>
            </a:pPr>
            <a:r>
              <a:rPr b="0" lang="en" sz="1650" spc="-1" strike="noStrike">
                <a:solidFill>
                  <a:srgbClr val="000000"/>
                </a:solidFill>
                <a:latin typeface="Encode Sans"/>
                <a:ea typeface="Encode Sans"/>
              </a:rPr>
              <a:t>Change to </a:t>
            </a:r>
            <a:r>
              <a:rPr b="1" lang="en" sz="1650" spc="-1" strike="noStrike">
                <a:solidFill>
                  <a:srgbClr val="000000"/>
                </a:solidFill>
                <a:latin typeface="Encode Sans"/>
                <a:ea typeface="Encode Sans"/>
              </a:rPr>
              <a:t>binary matrix </a:t>
            </a:r>
            <a:r>
              <a:rPr b="0" lang="en" sz="1650" spc="-1" strike="noStrike">
                <a:solidFill>
                  <a:srgbClr val="000000"/>
                </a:solidFill>
                <a:latin typeface="Encode Sans"/>
                <a:ea typeface="Encode Sans"/>
              </a:rPr>
              <a:t>format (only two digits 0-1) using One Hot Encoding process.</a:t>
            </a:r>
            <a:endParaRPr b="0" lang="en-US" sz="1650" spc="-1" strike="noStrike">
              <a:solidFill>
                <a:srgbClr val="000000"/>
              </a:solidFill>
              <a:latin typeface="Arial"/>
            </a:endParaRPr>
          </a:p>
          <a:p>
            <a:pPr>
              <a:lnSpc>
                <a:spcPct val="115000"/>
              </a:lnSpc>
              <a:spcBef>
                <a:spcPts val="1199"/>
              </a:spcBef>
              <a:spcAft>
                <a:spcPts val="1199"/>
              </a:spcAft>
              <a:tabLst>
                <a:tab algn="l" pos="0"/>
              </a:tabLst>
            </a:pPr>
            <a:endParaRPr b="0" lang="en-US" sz="1650" spc="-1" strike="noStrike">
              <a:solidFill>
                <a:srgbClr val="000000"/>
              </a:solidFill>
              <a:latin typeface="Arial"/>
            </a:endParaRPr>
          </a:p>
        </p:txBody>
      </p:sp>
      <p:pic>
        <p:nvPicPr>
          <p:cNvPr id="190" name="Google Shape;270;p39" descr=""/>
          <p:cNvPicPr/>
          <p:nvPr/>
        </p:nvPicPr>
        <p:blipFill>
          <a:blip r:embed="rId1"/>
          <a:stretch/>
        </p:blipFill>
        <p:spPr>
          <a:xfrm>
            <a:off x="433440" y="3089160"/>
            <a:ext cx="7533720" cy="1265400"/>
          </a:xfrm>
          <a:prstGeom prst="rect">
            <a:avLst/>
          </a:prstGeom>
          <a:ln>
            <a:noFill/>
          </a:ln>
        </p:spPr>
      </p:pic>
      <p:pic>
        <p:nvPicPr>
          <p:cNvPr id="191" name="Google Shape;271;p39" descr=""/>
          <p:cNvPicPr/>
          <p:nvPr/>
        </p:nvPicPr>
        <p:blipFill>
          <a:blip r:embed="rId2"/>
          <a:stretch/>
        </p:blipFill>
        <p:spPr>
          <a:xfrm>
            <a:off x="6106680" y="2105280"/>
            <a:ext cx="2951280" cy="184860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311760" y="316080"/>
            <a:ext cx="8520120" cy="830880"/>
          </a:xfrm>
          <a:prstGeom prst="rect">
            <a:avLst/>
          </a:prstGeom>
          <a:noFill/>
          <a:ln>
            <a:noFill/>
          </a:ln>
        </p:spPr>
        <p:txBody>
          <a:bodyPr tIns="91440" bIns="91440" anchor="b">
            <a:normAutofit/>
          </a:bodyPr>
          <a:p>
            <a:pPr>
              <a:lnSpc>
                <a:spcPct val="100000"/>
              </a:lnSpc>
              <a:tabLst>
                <a:tab algn="l" pos="0"/>
              </a:tabLst>
            </a:pPr>
            <a:r>
              <a:rPr b="0" lang="en" sz="3700" spc="-1" strike="noStrike">
                <a:solidFill>
                  <a:srgbClr val="000000"/>
                </a:solidFill>
                <a:latin typeface="Economica"/>
                <a:ea typeface="Economica"/>
              </a:rPr>
              <a:t>Apply Machine Learning model</a:t>
            </a:r>
            <a:endParaRPr b="0" lang="en-US" sz="3700" spc="-1" strike="noStrike">
              <a:solidFill>
                <a:srgbClr val="000000"/>
              </a:solidFill>
              <a:latin typeface="Arial"/>
            </a:endParaRPr>
          </a:p>
        </p:txBody>
      </p:sp>
      <p:sp>
        <p:nvSpPr>
          <p:cNvPr id="193" name="TextShape 2"/>
          <p:cNvSpPr txBox="1"/>
          <p:nvPr/>
        </p:nvSpPr>
        <p:spPr>
          <a:xfrm>
            <a:off x="311760" y="1072800"/>
            <a:ext cx="8520120" cy="1573200"/>
          </a:xfrm>
          <a:prstGeom prst="rect">
            <a:avLst/>
          </a:prstGeom>
          <a:noFill/>
          <a:ln>
            <a:noFill/>
          </a:ln>
        </p:spPr>
        <p:txBody>
          <a:bodyPr tIns="91440" bIns="91440">
            <a:normAutofit/>
          </a:bodyPr>
          <a:p>
            <a:pPr>
              <a:lnSpc>
                <a:spcPct val="115000"/>
              </a:lnSpc>
              <a:tabLst>
                <a:tab algn="l" pos="0"/>
              </a:tabLst>
            </a:pPr>
            <a:r>
              <a:rPr b="1" lang="en" sz="1700" spc="-1" strike="noStrike">
                <a:solidFill>
                  <a:srgbClr val="000000"/>
                </a:solidFill>
                <a:latin typeface="Open Sans"/>
                <a:ea typeface="Open Sans"/>
              </a:rPr>
              <a:t>Neural Networks model - MLP Classifier</a:t>
            </a:r>
            <a:endParaRPr b="0" lang="en-US" sz="1700" spc="-1" strike="noStrike">
              <a:solidFill>
                <a:srgbClr val="000000"/>
              </a:solidFill>
              <a:latin typeface="Arial"/>
            </a:endParaRPr>
          </a:p>
          <a:p>
            <a:pPr>
              <a:lnSpc>
                <a:spcPct val="115000"/>
              </a:lnSpc>
              <a:spcBef>
                <a:spcPts val="1199"/>
              </a:spcBef>
              <a:spcAft>
                <a:spcPts val="1199"/>
              </a:spcAft>
              <a:tabLst>
                <a:tab algn="l" pos="0"/>
              </a:tabLst>
            </a:pPr>
            <a:endParaRPr b="0" lang="en-US" sz="1700" spc="-1" strike="noStrike">
              <a:solidFill>
                <a:srgbClr val="000000"/>
              </a:solidFill>
              <a:latin typeface="Arial"/>
            </a:endParaRPr>
          </a:p>
        </p:txBody>
      </p:sp>
      <p:pic>
        <p:nvPicPr>
          <p:cNvPr id="194" name="Google Shape;278;p40" descr=""/>
          <p:cNvPicPr/>
          <p:nvPr/>
        </p:nvPicPr>
        <p:blipFill>
          <a:blip r:embed="rId1"/>
          <a:stretch/>
        </p:blipFill>
        <p:spPr>
          <a:xfrm>
            <a:off x="147240" y="1633680"/>
            <a:ext cx="8655480" cy="341280"/>
          </a:xfrm>
          <a:prstGeom prst="rect">
            <a:avLst/>
          </a:prstGeom>
          <a:ln>
            <a:noFill/>
          </a:ln>
        </p:spPr>
      </p:pic>
      <p:pic>
        <p:nvPicPr>
          <p:cNvPr id="195" name="Google Shape;279;p40" descr=""/>
          <p:cNvPicPr/>
          <p:nvPr/>
        </p:nvPicPr>
        <p:blipFill>
          <a:blip r:embed="rId2"/>
          <a:stretch/>
        </p:blipFill>
        <p:spPr>
          <a:xfrm>
            <a:off x="3756240" y="2036880"/>
            <a:ext cx="5387400" cy="2676600"/>
          </a:xfrm>
          <a:prstGeom prst="rect">
            <a:avLst/>
          </a:prstGeom>
          <a:ln>
            <a:noFill/>
          </a:ln>
        </p:spPr>
      </p:pic>
      <p:pic>
        <p:nvPicPr>
          <p:cNvPr id="196" name="Google Shape;280;p40" descr=""/>
          <p:cNvPicPr/>
          <p:nvPr/>
        </p:nvPicPr>
        <p:blipFill>
          <a:blip r:embed="rId3"/>
          <a:stretch/>
        </p:blipFill>
        <p:spPr>
          <a:xfrm>
            <a:off x="147240" y="2036880"/>
            <a:ext cx="3707640" cy="2676600"/>
          </a:xfrm>
          <a:prstGeom prst="rect">
            <a:avLst/>
          </a:prstGeom>
          <a:ln>
            <a:noFill/>
          </a:ln>
        </p:spPr>
      </p:pic>
      <p:sp>
        <p:nvSpPr>
          <p:cNvPr id="197" name="CustomShape 3"/>
          <p:cNvSpPr/>
          <p:nvPr/>
        </p:nvSpPr>
        <p:spPr>
          <a:xfrm>
            <a:off x="5978160" y="525600"/>
            <a:ext cx="2958120" cy="1248120"/>
          </a:xfrm>
          <a:prstGeom prst="rect">
            <a:avLst/>
          </a:prstGeom>
          <a:noFill/>
          <a:ln>
            <a:noFill/>
          </a:ln>
        </p:spPr>
        <p:style>
          <a:lnRef idx="0"/>
          <a:fillRef idx="0"/>
          <a:effectRef idx="0"/>
          <a:fontRef idx="minor"/>
        </p:style>
        <p:txBody>
          <a:bodyPr tIns="91440" bIns="91440">
            <a:spAutoFit/>
          </a:bodyPr>
          <a:p>
            <a:pPr marL="457200" indent="-317160">
              <a:lnSpc>
                <a:spcPct val="100000"/>
              </a:lnSpc>
              <a:buClr>
                <a:srgbClr val="000000"/>
              </a:buClr>
              <a:buFont typeface="Open Sans"/>
              <a:buAutoNum type="arabicPeriod"/>
            </a:pPr>
            <a:r>
              <a:rPr b="1" lang="en" sz="1400" spc="-1" strike="noStrike">
                <a:solidFill>
                  <a:srgbClr val="000000"/>
                </a:solidFill>
                <a:latin typeface="Open Sans"/>
                <a:ea typeface="Open Sans"/>
              </a:rPr>
              <a:t>Prepare dataset</a:t>
            </a:r>
            <a:endParaRPr b="0" lang="en-US" sz="1400" spc="-1" strike="noStrike">
              <a:latin typeface="Arial"/>
            </a:endParaRPr>
          </a:p>
          <a:p>
            <a:pPr marL="457200" indent="-317160">
              <a:lnSpc>
                <a:spcPct val="100000"/>
              </a:lnSpc>
              <a:buClr>
                <a:srgbClr val="000000"/>
              </a:buClr>
              <a:buFont typeface="Open Sans"/>
              <a:buAutoNum type="arabicPeriod"/>
            </a:pPr>
            <a:r>
              <a:rPr b="1" lang="en" sz="1400" spc="-1" strike="noStrike">
                <a:solidFill>
                  <a:srgbClr val="000000"/>
                </a:solidFill>
                <a:latin typeface="Open Sans"/>
                <a:ea typeface="Open Sans"/>
              </a:rPr>
              <a:t>Import model</a:t>
            </a:r>
            <a:endParaRPr b="0" lang="en-US" sz="1400" spc="-1" strike="noStrike">
              <a:latin typeface="Arial"/>
            </a:endParaRPr>
          </a:p>
          <a:p>
            <a:pPr marL="457200" indent="-317160">
              <a:lnSpc>
                <a:spcPct val="100000"/>
              </a:lnSpc>
              <a:buClr>
                <a:srgbClr val="000000"/>
              </a:buClr>
              <a:buFont typeface="Open Sans"/>
              <a:buAutoNum type="arabicPeriod"/>
            </a:pPr>
            <a:r>
              <a:rPr b="1" lang="en" sz="1400" spc="-1" strike="noStrike">
                <a:solidFill>
                  <a:srgbClr val="000000"/>
                </a:solidFill>
                <a:latin typeface="Open Sans"/>
                <a:ea typeface="Open Sans"/>
              </a:rPr>
              <a:t>Fit and predict</a:t>
            </a:r>
            <a:endParaRPr b="0" lang="en-US" sz="1400" spc="-1" strike="noStrike">
              <a:latin typeface="Arial"/>
            </a:endParaRPr>
          </a:p>
          <a:p>
            <a:pPr marL="457200" indent="-317160">
              <a:lnSpc>
                <a:spcPct val="100000"/>
              </a:lnSpc>
              <a:buClr>
                <a:srgbClr val="000000"/>
              </a:buClr>
              <a:buFont typeface="Open Sans"/>
              <a:buAutoNum type="arabicPeriod"/>
            </a:pPr>
            <a:r>
              <a:rPr b="1" lang="en" sz="1400" spc="-1" strike="noStrike">
                <a:solidFill>
                  <a:srgbClr val="000000"/>
                </a:solidFill>
                <a:latin typeface="Open Sans"/>
                <a:ea typeface="Open Sans"/>
              </a:rPr>
              <a:t>Print the accuracy score</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10">
                                  <p:stCondLst>
                                    <p:cond delay="0"/>
                                  </p:stCondLst>
                                  <p:childTnLst>
                                    <p:set>
                                      <p:cBhvr>
                                        <p:cTn id="88" dur="1" fill="hold">
                                          <p:stCondLst>
                                            <p:cond delay="0"/>
                                          </p:stCondLst>
                                        </p:cTn>
                                        <p:tgtEl>
                                          <p:spTgt spid="194"/>
                                        </p:tgtEl>
                                        <p:attrNameLst>
                                          <p:attrName>style.visibility</p:attrName>
                                        </p:attrNameLst>
                                      </p:cBhvr>
                                      <p:to>
                                        <p:strVal val="visible"/>
                                      </p:to>
                                    </p:set>
                                    <p:animEffect filter="fade" transition="in">
                                      <p:cBhvr additive="repl">
                                        <p:cTn id="89" dur="1000"/>
                                        <p:tgtEl>
                                          <p:spTgt spid="194"/>
                                        </p:tgtEl>
                                      </p:cBhvr>
                                    </p:animEffect>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10">
                                  <p:stCondLst>
                                    <p:cond delay="0"/>
                                  </p:stCondLst>
                                  <p:childTnLst>
                                    <p:set>
                                      <p:cBhvr>
                                        <p:cTn id="93" dur="1" fill="hold">
                                          <p:stCondLst>
                                            <p:cond delay="0"/>
                                          </p:stCondLst>
                                        </p:cTn>
                                        <p:tgtEl>
                                          <p:spTgt spid="196"/>
                                        </p:tgtEl>
                                        <p:attrNameLst>
                                          <p:attrName>style.visibility</p:attrName>
                                        </p:attrNameLst>
                                      </p:cBhvr>
                                      <p:to>
                                        <p:strVal val="visible"/>
                                      </p:to>
                                    </p:set>
                                    <p:animEffect filter="fade" transition="in">
                                      <p:cBhvr additive="repl">
                                        <p:cTn id="94" dur="1000"/>
                                        <p:tgtEl>
                                          <p:spTgt spid="196"/>
                                        </p:tgtEl>
                                      </p:cBhvr>
                                    </p:animEffec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0">
                                  <p:stCondLst>
                                    <p:cond delay="0"/>
                                  </p:stCondLst>
                                  <p:childTnLst>
                                    <p:set>
                                      <p:cBhvr>
                                        <p:cTn id="98" dur="1" fill="hold">
                                          <p:stCondLst>
                                            <p:cond delay="0"/>
                                          </p:stCondLst>
                                        </p:cTn>
                                        <p:tgtEl>
                                          <p:spTgt spid="195"/>
                                        </p:tgtEl>
                                        <p:attrNameLst>
                                          <p:attrName>style.visibility</p:attrName>
                                        </p:attrNameLst>
                                      </p:cBhvr>
                                      <p:to>
                                        <p:strVal val="visible"/>
                                      </p:to>
                                    </p:set>
                                    <p:animEffect filter="fade" transition="in">
                                      <p:cBhvr additive="repl">
                                        <p:cTn id="99" dur="1000"/>
                                        <p:tgtEl>
                                          <p:spTgt spid="195"/>
                                        </p:tgtEl>
                                      </p:cBhvr>
                                    </p:animEffec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10">
                                  <p:stCondLst>
                                    <p:cond delay="0"/>
                                  </p:stCondLst>
                                  <p:childTnLst>
                                    <p:set>
                                      <p:cBhvr>
                                        <p:cTn id="103" dur="1" fill="hold">
                                          <p:stCondLst>
                                            <p:cond delay="0"/>
                                          </p:stCondLst>
                                        </p:cTn>
                                        <p:tgtEl>
                                          <p:spTgt spid="197"/>
                                        </p:tgtEl>
                                        <p:attrNameLst>
                                          <p:attrName>style.visibility</p:attrName>
                                        </p:attrNameLst>
                                      </p:cBhvr>
                                      <p:to>
                                        <p:strVal val="visible"/>
                                      </p:to>
                                    </p:set>
                                    <p:animEffect filter="fade" transition="in">
                                      <p:cBhvr additive="repl">
                                        <p:cTn id="104"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Google Shape;286;p41" descr=""/>
          <p:cNvPicPr/>
          <p:nvPr/>
        </p:nvPicPr>
        <p:blipFill>
          <a:blip r:embed="rId1"/>
          <a:stretch/>
        </p:blipFill>
        <p:spPr>
          <a:xfrm>
            <a:off x="1730880" y="0"/>
            <a:ext cx="5975280" cy="5050800"/>
          </a:xfrm>
          <a:prstGeom prst="rect">
            <a:avLst/>
          </a:prstGeom>
          <a:ln>
            <a:noFill/>
          </a:ln>
        </p:spPr>
      </p:pic>
      <p:sp>
        <p:nvSpPr>
          <p:cNvPr id="199" name="CustomShape 1"/>
          <p:cNvSpPr/>
          <p:nvPr/>
        </p:nvSpPr>
        <p:spPr>
          <a:xfrm>
            <a:off x="282240" y="147240"/>
            <a:ext cx="1534320" cy="21934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 sz="2200" spc="-1" strike="noStrike">
                <a:solidFill>
                  <a:srgbClr val="000000"/>
                </a:solidFill>
                <a:latin typeface="Economica"/>
                <a:ea typeface="Economica"/>
              </a:rPr>
              <a:t>Confusion Matrix of MLP Classification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347040" y="70920"/>
            <a:ext cx="8520120" cy="510120"/>
          </a:xfrm>
          <a:prstGeom prst="rect">
            <a:avLst/>
          </a:prstGeom>
          <a:noFill/>
          <a:ln>
            <a:noFill/>
          </a:ln>
        </p:spPr>
        <p:txBody>
          <a:bodyPr tIns="91440" bIns="91440">
            <a:normAutofit/>
          </a:bodyPr>
          <a:p>
            <a:pPr>
              <a:lnSpc>
                <a:spcPct val="115000"/>
              </a:lnSpc>
              <a:spcAft>
                <a:spcPts val="1199"/>
              </a:spcAft>
              <a:tabLst>
                <a:tab algn="l" pos="0"/>
              </a:tabLst>
            </a:pPr>
            <a:r>
              <a:rPr b="1" lang="en" sz="1500" spc="-1" strike="noStrike">
                <a:solidFill>
                  <a:srgbClr val="000000"/>
                </a:solidFill>
                <a:latin typeface="Encode Sans"/>
                <a:ea typeface="Encode Sans"/>
              </a:rPr>
              <a:t>PREDICTION OF CUISINE BASED ON INGREDIENTS - Models’ Accuracy</a:t>
            </a:r>
            <a:endParaRPr b="0" lang="en-US" sz="1500" spc="-1" strike="noStrike">
              <a:solidFill>
                <a:srgbClr val="000000"/>
              </a:solidFill>
              <a:latin typeface="Arial"/>
            </a:endParaRPr>
          </a:p>
        </p:txBody>
      </p:sp>
      <p:graphicFrame>
        <p:nvGraphicFramePr>
          <p:cNvPr id="201" name="Table 2"/>
          <p:cNvGraphicFramePr/>
          <p:nvPr/>
        </p:nvGraphicFramePr>
        <p:xfrm>
          <a:off x="347040" y="493920"/>
          <a:ext cx="8449560" cy="3995280"/>
        </p:xfrm>
        <a:graphic>
          <a:graphicData uri="http://schemas.openxmlformats.org/drawingml/2006/table">
            <a:tbl>
              <a:tblPr/>
              <a:tblGrid>
                <a:gridCol w="1898640"/>
                <a:gridCol w="1701360"/>
                <a:gridCol w="1671120"/>
                <a:gridCol w="1563480"/>
                <a:gridCol w="1614960"/>
              </a:tblGrid>
              <a:tr h="944280">
                <a:tc>
                  <a:txBody>
                    <a:bodyPr lIns="91080" rIns="91080" tIns="91080" bIns="91080">
                      <a:noAutofit/>
                    </a:bodyPr>
                    <a:p>
                      <a:pPr algn="ctr">
                        <a:lnSpc>
                          <a:spcPct val="100000"/>
                        </a:lnSpc>
                        <a:tabLst>
                          <a:tab algn="l" pos="0"/>
                        </a:tabLst>
                      </a:pPr>
                      <a:r>
                        <a:rPr b="1" lang="en" sz="1400" spc="-1" strike="noStrike">
                          <a:solidFill>
                            <a:srgbClr val="ffffff"/>
                          </a:solidFill>
                          <a:latin typeface="Encode Sans"/>
                          <a:ea typeface="Encode Sans"/>
                        </a:rPr>
                        <a:t>Machine Learning</a:t>
                      </a:r>
                      <a:endParaRPr b="0" lang="en-US" sz="1400" spc="-1" strike="noStrike">
                        <a:latin typeface="Arial"/>
                      </a:endParaRPr>
                    </a:p>
                    <a:p>
                      <a:pPr algn="ctr">
                        <a:lnSpc>
                          <a:spcPct val="100000"/>
                        </a:lnSpc>
                        <a:tabLst>
                          <a:tab algn="l" pos="0"/>
                        </a:tabLst>
                      </a:pPr>
                      <a:r>
                        <a:rPr b="1" lang="en" sz="1400" spc="-1" strike="noStrike">
                          <a:solidFill>
                            <a:srgbClr val="ffffff"/>
                          </a:solidFill>
                          <a:latin typeface="Encode Sans"/>
                          <a:ea typeface="Encode Sans"/>
                        </a:rPr>
                        <a:t>Models</a:t>
                      </a:r>
                      <a:endParaRPr b="0" lang="en-US" sz="1400" spc="-1" strike="noStrike">
                        <a:latin typeface="Arial"/>
                      </a:endParaRPr>
                    </a:p>
                  </a:txBody>
                  <a:tcPr marL="91080" marR="91080">
                    <a:lnL w="9360">
                      <a:solidFill>
                        <a:srgbClr val="187aab"/>
                      </a:solidFill>
                    </a:lnL>
                    <a:lnR w="9360">
                      <a:solidFill>
                        <a:srgbClr val="9e9e9e"/>
                      </a:solidFill>
                    </a:lnR>
                    <a:lnT w="9360">
                      <a:solidFill>
                        <a:srgbClr val="187aab"/>
                      </a:solidFill>
                    </a:lnT>
                    <a:lnB w="9360">
                      <a:solidFill>
                        <a:srgbClr val="187aab"/>
                      </a:solidFill>
                    </a:lnB>
                    <a:solidFill>
                      <a:srgbClr val="187aab"/>
                    </a:solidFill>
                  </a:tcPr>
                </a:tc>
                <a:tc>
                  <a:txBody>
                    <a:bodyPr lIns="91080" rIns="91080" tIns="91080" bIns="91080">
                      <a:noAutofit/>
                    </a:bodyPr>
                    <a:p>
                      <a:pPr algn="ctr">
                        <a:lnSpc>
                          <a:spcPct val="100000"/>
                        </a:lnSpc>
                        <a:tabLst>
                          <a:tab algn="l" pos="0"/>
                        </a:tabLst>
                      </a:pPr>
                      <a:r>
                        <a:rPr b="1" lang="en" sz="1300" spc="-1" strike="noStrike">
                          <a:solidFill>
                            <a:srgbClr val="ffffff"/>
                          </a:solidFill>
                          <a:latin typeface="Encode Sans"/>
                          <a:ea typeface="Encode Sans"/>
                        </a:rPr>
                        <a:t>Classification Accuracy </a:t>
                      </a:r>
                      <a:endParaRPr b="0" lang="en-US" sz="1300" spc="-1" strike="noStrike">
                        <a:latin typeface="Arial"/>
                      </a:endParaRPr>
                    </a:p>
                    <a:p>
                      <a:pPr algn="ctr">
                        <a:lnSpc>
                          <a:spcPct val="100000"/>
                        </a:lnSpc>
                        <a:tabLst>
                          <a:tab algn="l" pos="0"/>
                        </a:tabLst>
                      </a:pPr>
                      <a:r>
                        <a:rPr b="1" lang="en" sz="1300" spc="-1" strike="noStrike">
                          <a:solidFill>
                            <a:srgbClr val="ffffff"/>
                          </a:solidFill>
                          <a:latin typeface="Encode Sans"/>
                          <a:ea typeface="Encode Sans"/>
                        </a:rPr>
                        <a:t>(Train Set)</a:t>
                      </a:r>
                      <a:endParaRPr b="0" lang="en-US" sz="13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187aab"/>
                      </a:solidFill>
                    </a:lnB>
                    <a:solidFill>
                      <a:srgbClr val="187aab"/>
                    </a:solidFill>
                  </a:tcPr>
                </a:tc>
                <a:tc>
                  <a:txBody>
                    <a:bodyPr lIns="91080" rIns="91080" tIns="91080" bIns="91080">
                      <a:noAutofit/>
                    </a:bodyPr>
                    <a:p>
                      <a:pPr algn="ctr">
                        <a:lnSpc>
                          <a:spcPct val="100000"/>
                        </a:lnSpc>
                        <a:tabLst>
                          <a:tab algn="l" pos="0"/>
                        </a:tabLst>
                      </a:pPr>
                      <a:r>
                        <a:rPr b="1" lang="en" sz="1300" spc="-1" strike="noStrike">
                          <a:solidFill>
                            <a:srgbClr val="ffffff"/>
                          </a:solidFill>
                          <a:latin typeface="Encode Sans"/>
                          <a:ea typeface="Encode Sans"/>
                        </a:rPr>
                        <a:t>Classification Accuracy </a:t>
                      </a:r>
                      <a:endParaRPr b="0" lang="en-US" sz="1300" spc="-1" strike="noStrike">
                        <a:latin typeface="Arial"/>
                      </a:endParaRPr>
                    </a:p>
                    <a:p>
                      <a:pPr algn="ctr">
                        <a:lnSpc>
                          <a:spcPct val="100000"/>
                        </a:lnSpc>
                        <a:tabLst>
                          <a:tab algn="l" pos="0"/>
                        </a:tabLst>
                      </a:pPr>
                      <a:r>
                        <a:rPr b="1" lang="en" sz="1300" spc="-1" strike="noStrike">
                          <a:solidFill>
                            <a:srgbClr val="ffffff"/>
                          </a:solidFill>
                          <a:latin typeface="Encode Sans"/>
                          <a:ea typeface="Encode Sans"/>
                        </a:rPr>
                        <a:t>(Test Set)</a:t>
                      </a:r>
                      <a:endParaRPr b="0" lang="en-US" sz="13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187aab"/>
                      </a:solidFill>
                    </a:lnB>
                    <a:solidFill>
                      <a:srgbClr val="187aab"/>
                    </a:solidFill>
                  </a:tcPr>
                </a:tc>
                <a:tc>
                  <a:txBody>
                    <a:bodyPr lIns="91080" rIns="91080" tIns="91080" bIns="91080">
                      <a:noAutofit/>
                    </a:bodyPr>
                    <a:p>
                      <a:pPr algn="ctr">
                        <a:lnSpc>
                          <a:spcPct val="100000"/>
                        </a:lnSpc>
                        <a:tabLst>
                          <a:tab algn="l" pos="0"/>
                        </a:tabLst>
                      </a:pPr>
                      <a:r>
                        <a:rPr b="1" lang="en" sz="1300" spc="-1" strike="noStrike">
                          <a:solidFill>
                            <a:srgbClr val="ffffff"/>
                          </a:solidFill>
                          <a:latin typeface="Encode Sans"/>
                          <a:ea typeface="Encode Sans"/>
                        </a:rPr>
                        <a:t>Cross-Validation Score </a:t>
                      </a:r>
                      <a:endParaRPr b="0" lang="en-US" sz="1300" spc="-1" strike="noStrike">
                        <a:latin typeface="Arial"/>
                      </a:endParaRPr>
                    </a:p>
                    <a:p>
                      <a:pPr algn="ctr">
                        <a:lnSpc>
                          <a:spcPct val="100000"/>
                        </a:lnSpc>
                        <a:tabLst>
                          <a:tab algn="l" pos="0"/>
                        </a:tabLst>
                      </a:pPr>
                      <a:r>
                        <a:rPr b="1" lang="en" sz="1300" spc="-1" strike="noStrike">
                          <a:solidFill>
                            <a:srgbClr val="ffffff"/>
                          </a:solidFill>
                          <a:latin typeface="Encode Sans"/>
                          <a:ea typeface="Encode Sans"/>
                        </a:rPr>
                        <a:t>(Train Set)</a:t>
                      </a:r>
                      <a:endParaRPr b="0" lang="en-US" sz="13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187aab"/>
                      </a:solidFill>
                    </a:lnB>
                    <a:solidFill>
                      <a:srgbClr val="187aab"/>
                    </a:solidFill>
                  </a:tcPr>
                </a:tc>
                <a:tc>
                  <a:txBody>
                    <a:bodyPr lIns="91080" rIns="91080" tIns="91080" bIns="91080">
                      <a:noAutofit/>
                    </a:bodyPr>
                    <a:p>
                      <a:pPr algn="ctr">
                        <a:lnSpc>
                          <a:spcPct val="100000"/>
                        </a:lnSpc>
                        <a:tabLst>
                          <a:tab algn="l" pos="0"/>
                        </a:tabLst>
                      </a:pPr>
                      <a:r>
                        <a:rPr b="1" lang="en" sz="1300" spc="-1" strike="noStrike">
                          <a:solidFill>
                            <a:srgbClr val="ffffff"/>
                          </a:solidFill>
                          <a:latin typeface="Encode Sans"/>
                          <a:ea typeface="Encode Sans"/>
                        </a:rPr>
                        <a:t>F1-Score </a:t>
                      </a:r>
                      <a:endParaRPr b="0" lang="en-US" sz="1300" spc="-1" strike="noStrike">
                        <a:latin typeface="Arial"/>
                      </a:endParaRPr>
                    </a:p>
                    <a:p>
                      <a:pPr algn="ctr">
                        <a:lnSpc>
                          <a:spcPct val="100000"/>
                        </a:lnSpc>
                        <a:tabLst>
                          <a:tab algn="l" pos="0"/>
                        </a:tabLst>
                      </a:pPr>
                      <a:r>
                        <a:rPr b="1" lang="en" sz="1300" spc="-1" strike="noStrike">
                          <a:solidFill>
                            <a:srgbClr val="ffffff"/>
                          </a:solidFill>
                          <a:latin typeface="Encode Sans"/>
                          <a:ea typeface="Encode Sans"/>
                        </a:rPr>
                        <a:t>(Test Set)</a:t>
                      </a:r>
                      <a:endParaRPr b="0" lang="en-US" sz="13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187aab"/>
                      </a:solidFill>
                    </a:lnB>
                    <a:solidFill>
                      <a:srgbClr val="187aab"/>
                    </a:solidFill>
                  </a:tcPr>
                </a:tc>
              </a:tr>
              <a:tr h="624600">
                <a:tc>
                  <a:txBody>
                    <a:bodyPr lIns="91080" rIns="91080" tIns="91080" bIns="91080">
                      <a:noAutofit/>
                    </a:bodyPr>
                    <a:p>
                      <a:pPr algn="ctr">
                        <a:lnSpc>
                          <a:spcPct val="115000"/>
                        </a:lnSpc>
                        <a:spcAft>
                          <a:spcPts val="1199"/>
                        </a:spcAft>
                        <a:tabLst>
                          <a:tab algn="l" pos="0"/>
                        </a:tabLst>
                      </a:pPr>
                      <a:r>
                        <a:rPr b="1" lang="en" sz="1300" spc="-1" strike="noStrike">
                          <a:solidFill>
                            <a:srgbClr val="000000"/>
                          </a:solidFill>
                          <a:latin typeface="Encode Sans"/>
                          <a:ea typeface="Encode Sans"/>
                        </a:rPr>
                        <a:t>Decision Tree Classifier</a:t>
                      </a:r>
                      <a:endParaRPr b="0" lang="en-US" sz="13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0.768</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0.596</a:t>
                      </a:r>
                      <a:endParaRPr b="0" lang="en-US" sz="1500" spc="-1" strike="noStrike">
                        <a:latin typeface="Arial"/>
                      </a:endParaRPr>
                    </a:p>
                    <a:p>
                      <a:pPr algn="ctr">
                        <a:lnSpc>
                          <a:spcPct val="100000"/>
                        </a:lnSpc>
                        <a:tabLst>
                          <a:tab algn="l" pos="0"/>
                        </a:tabLst>
                      </a:pP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0.583</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0.59</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r>
              <a:tr h="624600">
                <a:tc>
                  <a:txBody>
                    <a:bodyPr lIns="91080" rIns="91080" tIns="91080" bIns="91080">
                      <a:noAutofit/>
                    </a:bodyPr>
                    <a:p>
                      <a:pPr algn="ctr">
                        <a:lnSpc>
                          <a:spcPct val="115000"/>
                        </a:lnSpc>
                        <a:spcAft>
                          <a:spcPts val="1199"/>
                        </a:spcAft>
                        <a:tabLst>
                          <a:tab algn="l" pos="0"/>
                        </a:tabLst>
                      </a:pPr>
                      <a:r>
                        <a:rPr b="1" lang="en" sz="1300" spc="-1" strike="noStrike">
                          <a:solidFill>
                            <a:srgbClr val="000000"/>
                          </a:solidFill>
                          <a:latin typeface="Encode Sans"/>
                          <a:ea typeface="Encode Sans"/>
                        </a:rPr>
                        <a:t>Naive Bayes Classifier</a:t>
                      </a:r>
                      <a:endParaRPr b="0" lang="en-US" sz="13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0.685</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0.678</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0.660</a:t>
                      </a:r>
                      <a:endParaRPr b="0" lang="en-US" sz="1500" spc="-1" strike="noStrike">
                        <a:latin typeface="Arial"/>
                      </a:endParaRPr>
                    </a:p>
                    <a:p>
                      <a:pPr algn="ctr">
                        <a:lnSpc>
                          <a:spcPct val="100000"/>
                        </a:lnSpc>
                        <a:tabLst>
                          <a:tab algn="l" pos="0"/>
                        </a:tabLst>
                      </a:pP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0.64</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r>
              <a:tr h="620280">
                <a:tc>
                  <a:txBody>
                    <a:bodyPr lIns="91080" rIns="91080" tIns="91080" bIns="91080">
                      <a:noAutofit/>
                    </a:bodyPr>
                    <a:p>
                      <a:pPr algn="ctr">
                        <a:lnSpc>
                          <a:spcPct val="115000"/>
                        </a:lnSpc>
                        <a:spcAft>
                          <a:spcPts val="1199"/>
                        </a:spcAft>
                        <a:tabLst>
                          <a:tab algn="l" pos="0"/>
                        </a:tabLst>
                      </a:pPr>
                      <a:r>
                        <a:rPr b="1" lang="en" sz="1300" spc="-1" strike="noStrike">
                          <a:solidFill>
                            <a:srgbClr val="000000"/>
                          </a:solidFill>
                          <a:latin typeface="Encode Sans"/>
                          <a:ea typeface="Encode Sans"/>
                        </a:rPr>
                        <a:t>Random Forest Classifier</a:t>
                      </a:r>
                      <a:endParaRPr b="0" lang="en-US" sz="13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1" lang="en" sz="1500" spc="-1" strike="noStrike">
                          <a:solidFill>
                            <a:srgbClr val="000000"/>
                          </a:solidFill>
                          <a:latin typeface="Encode Sans"/>
                          <a:ea typeface="Encode Sans"/>
                        </a:rPr>
                        <a:t>0.970</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0.597</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0.625</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0.59</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r>
              <a:tr h="723240">
                <a:tc>
                  <a:txBody>
                    <a:bodyPr lIns="91080" rIns="91080" tIns="91080" bIns="91080">
                      <a:noAutofit/>
                    </a:bodyPr>
                    <a:p>
                      <a:pPr algn="ctr">
                        <a:lnSpc>
                          <a:spcPct val="115000"/>
                        </a:lnSpc>
                        <a:spcAft>
                          <a:spcPts val="1199"/>
                        </a:spcAft>
                        <a:tabLst>
                          <a:tab algn="l" pos="0"/>
                        </a:tabLst>
                      </a:pPr>
                      <a:r>
                        <a:rPr b="1" lang="en" sz="1300" spc="-1" strike="noStrike">
                          <a:solidFill>
                            <a:srgbClr val="000000"/>
                          </a:solidFill>
                          <a:latin typeface="Encode Sans"/>
                          <a:ea typeface="Encode Sans"/>
                        </a:rPr>
                        <a:t>XGBoost </a:t>
                      </a:r>
                      <a:r>
                        <a:rPr b="1" lang="en" sz="950" spc="-1" strike="noStrike">
                          <a:solidFill>
                            <a:srgbClr val="000000"/>
                          </a:solidFill>
                          <a:latin typeface="Encode Sans"/>
                          <a:ea typeface="Encode Sans"/>
                        </a:rPr>
                        <a:t>(GradientBoostingClassifier)</a:t>
                      </a:r>
                      <a:endParaRPr b="0" lang="en-US" sz="95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0.725</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0.73</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0.650</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0.73</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r>
              <a:tr h="592560">
                <a:tc>
                  <a:txBody>
                    <a:bodyPr lIns="91080" rIns="91080" tIns="91080" bIns="91080">
                      <a:noAutofit/>
                    </a:bodyPr>
                    <a:p>
                      <a:pPr algn="ctr">
                        <a:lnSpc>
                          <a:spcPct val="50000"/>
                        </a:lnSpc>
                        <a:tabLst>
                          <a:tab algn="l" pos="0"/>
                        </a:tabLst>
                      </a:pPr>
                      <a:r>
                        <a:rPr b="1" lang="en" sz="1300" spc="-1" strike="noStrike">
                          <a:solidFill>
                            <a:srgbClr val="000000"/>
                          </a:solidFill>
                          <a:latin typeface="Encode Sans"/>
                          <a:ea typeface="Encode Sans"/>
                        </a:rPr>
                        <a:t>MLP Classifier</a:t>
                      </a:r>
                      <a:endParaRPr b="0" lang="en-US" sz="1300" spc="-1" strike="noStrike">
                        <a:latin typeface="Arial"/>
                      </a:endParaRPr>
                    </a:p>
                    <a:p>
                      <a:pPr algn="ctr">
                        <a:lnSpc>
                          <a:spcPct val="50000"/>
                        </a:lnSpc>
                        <a:spcBef>
                          <a:spcPts val="1199"/>
                        </a:spcBef>
                        <a:spcAft>
                          <a:spcPts val="1199"/>
                        </a:spcAft>
                        <a:tabLst>
                          <a:tab algn="l" pos="0"/>
                        </a:tabLst>
                      </a:pPr>
                      <a:r>
                        <a:rPr b="1" lang="en" sz="1100" spc="-1" strike="noStrike">
                          <a:solidFill>
                            <a:srgbClr val="000000"/>
                          </a:solidFill>
                          <a:latin typeface="Encode Sans"/>
                          <a:ea typeface="Encode Sans"/>
                        </a:rPr>
                        <a:t>(Neural Networks Model)</a:t>
                      </a:r>
                      <a:endParaRPr b="0" lang="en-US" sz="11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0.792</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0.733</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0.724</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0.73</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r>
              <a:tr h="620280">
                <a:tc>
                  <a:txBody>
                    <a:bodyPr lIns="91080" rIns="91080" tIns="91080" bIns="91080">
                      <a:noAutofit/>
                    </a:bodyPr>
                    <a:p>
                      <a:pPr algn="ctr">
                        <a:lnSpc>
                          <a:spcPct val="115000"/>
                        </a:lnSpc>
                        <a:spcAft>
                          <a:spcPts val="1199"/>
                        </a:spcAft>
                        <a:tabLst>
                          <a:tab algn="l" pos="0"/>
                        </a:tabLst>
                      </a:pPr>
                      <a:r>
                        <a:rPr b="1" lang="en" sz="1300" spc="-1" strike="noStrike">
                          <a:solidFill>
                            <a:srgbClr val="000000"/>
                          </a:solidFill>
                          <a:latin typeface="Encode Sans"/>
                          <a:ea typeface="Encode Sans"/>
                        </a:rPr>
                        <a:t>Logistic Regression</a:t>
                      </a:r>
                      <a:endParaRPr b="0" lang="en-US" sz="13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0" lang="en" sz="1500" spc="-1" strike="noStrike">
                          <a:solidFill>
                            <a:srgbClr val="000000"/>
                          </a:solidFill>
                          <a:latin typeface="Encode Sans"/>
                          <a:ea typeface="Encode Sans"/>
                        </a:rPr>
                        <a:t>0.820</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1" lang="en" sz="1500" spc="-1" strike="noStrike">
                          <a:solidFill>
                            <a:srgbClr val="000000"/>
                          </a:solidFill>
                          <a:latin typeface="Encode Sans"/>
                          <a:ea typeface="Encode Sans"/>
                        </a:rPr>
                        <a:t>0.782</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1" lang="en" sz="1500" spc="-1" strike="noStrike">
                          <a:solidFill>
                            <a:srgbClr val="000000"/>
                          </a:solidFill>
                          <a:latin typeface="Encode Sans"/>
                          <a:ea typeface="Encode Sans"/>
                        </a:rPr>
                        <a:t>0.776</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c>
                  <a:txBody>
                    <a:bodyPr lIns="91080" rIns="91080" tIns="91080" bIns="91080">
                      <a:noAutofit/>
                    </a:bodyPr>
                    <a:p>
                      <a:pPr algn="ctr">
                        <a:lnSpc>
                          <a:spcPct val="100000"/>
                        </a:lnSpc>
                        <a:tabLst>
                          <a:tab algn="l" pos="0"/>
                        </a:tabLst>
                      </a:pPr>
                      <a:r>
                        <a:rPr b="1" lang="en" sz="1500" spc="-1" strike="noStrike">
                          <a:solidFill>
                            <a:srgbClr val="000000"/>
                          </a:solidFill>
                          <a:latin typeface="Encode Sans"/>
                          <a:ea typeface="Encode Sans"/>
                        </a:rPr>
                        <a:t>0.73</a:t>
                      </a:r>
                      <a:endParaRPr b="0" lang="en-US" sz="1500" spc="-1" strike="noStrike">
                        <a:latin typeface="Arial"/>
                      </a:endParaRPr>
                    </a:p>
                  </a:txBody>
                  <a:tcPr marL="91080" marR="91080">
                    <a:lnL w="9360">
                      <a:solidFill>
                        <a:srgbClr val="187aab"/>
                      </a:solidFill>
                    </a:lnL>
                    <a:lnR w="9360">
                      <a:solidFill>
                        <a:srgbClr val="187aab"/>
                      </a:solidFill>
                    </a:lnR>
                    <a:lnT w="9360">
                      <a:solidFill>
                        <a:srgbClr val="187aab"/>
                      </a:solidFill>
                    </a:lnT>
                    <a:lnB w="9360">
                      <a:solidFill>
                        <a:srgbClr val="187aab"/>
                      </a:solidFill>
                    </a:lnB>
                    <a:no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311760" y="316080"/>
            <a:ext cx="8520120" cy="830880"/>
          </a:xfrm>
          <a:prstGeom prst="rect">
            <a:avLst/>
          </a:prstGeom>
          <a:noFill/>
          <a:ln>
            <a:noFill/>
          </a:ln>
        </p:spPr>
        <p:txBody>
          <a:bodyPr tIns="91440" bIns="91440" anchor="b">
            <a:normAutofit/>
          </a:bodyPr>
          <a:p>
            <a:pPr algn="ctr">
              <a:lnSpc>
                <a:spcPct val="100000"/>
              </a:lnSpc>
              <a:tabLst>
                <a:tab algn="l" pos="0"/>
              </a:tabLst>
            </a:pPr>
            <a:r>
              <a:rPr b="0" lang="en" sz="4200" spc="-1" strike="noStrike">
                <a:solidFill>
                  <a:srgbClr val="000000"/>
                </a:solidFill>
                <a:latin typeface="Economica"/>
                <a:ea typeface="Economica"/>
              </a:rPr>
              <a:t>Exploratory Data Analysis</a:t>
            </a:r>
            <a:endParaRPr b="0" lang="en-US" sz="4200" spc="-1" strike="noStrike">
              <a:solidFill>
                <a:srgbClr val="000000"/>
              </a:solidFill>
              <a:latin typeface="Arial"/>
            </a:endParaRPr>
          </a:p>
        </p:txBody>
      </p:sp>
      <p:pic>
        <p:nvPicPr>
          <p:cNvPr id="103" name="Google Shape;91;p16" descr=""/>
          <p:cNvPicPr/>
          <p:nvPr/>
        </p:nvPicPr>
        <p:blipFill>
          <a:blip r:embed="rId1"/>
          <a:stretch/>
        </p:blipFill>
        <p:spPr>
          <a:xfrm>
            <a:off x="1859040" y="1388520"/>
            <a:ext cx="5992920" cy="29782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311760" y="31608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A program to predict cuisine based on user’s input</a:t>
            </a:r>
            <a:endParaRPr b="0" lang="en-US" sz="4200" spc="-1" strike="noStrike">
              <a:solidFill>
                <a:srgbClr val="000000"/>
              </a:solidFill>
              <a:latin typeface="Arial"/>
            </a:endParaRPr>
          </a:p>
        </p:txBody>
      </p:sp>
      <p:pic>
        <p:nvPicPr>
          <p:cNvPr id="203" name="Google Shape;299;p43" descr=""/>
          <p:cNvPicPr/>
          <p:nvPr/>
        </p:nvPicPr>
        <p:blipFill>
          <a:blip r:embed="rId1"/>
          <a:stretch/>
        </p:blipFill>
        <p:spPr>
          <a:xfrm>
            <a:off x="357120" y="1147320"/>
            <a:ext cx="8429400" cy="1752120"/>
          </a:xfrm>
          <a:prstGeom prst="rect">
            <a:avLst/>
          </a:prstGeom>
          <a:ln>
            <a:noFill/>
          </a:ln>
        </p:spPr>
      </p:pic>
      <p:pic>
        <p:nvPicPr>
          <p:cNvPr id="204" name="Google Shape;300;p43" descr=""/>
          <p:cNvPicPr/>
          <p:nvPr/>
        </p:nvPicPr>
        <p:blipFill>
          <a:blip r:embed="rId2"/>
          <a:stretch/>
        </p:blipFill>
        <p:spPr>
          <a:xfrm>
            <a:off x="753840" y="2899800"/>
            <a:ext cx="5782680" cy="19386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311760" y="316080"/>
            <a:ext cx="8520120" cy="830880"/>
          </a:xfrm>
          <a:prstGeom prst="rect">
            <a:avLst/>
          </a:prstGeom>
          <a:noFill/>
          <a:ln>
            <a:noFill/>
          </a:ln>
        </p:spPr>
        <p:txBody>
          <a:bodyPr tIns="91440" bIns="91440" anchor="b">
            <a:normAutofit fontScale="41000"/>
          </a:bodyPr>
          <a:p>
            <a:pPr>
              <a:lnSpc>
                <a:spcPct val="100000"/>
              </a:lnSpc>
              <a:tabLst>
                <a:tab algn="l" pos="0"/>
              </a:tabLst>
            </a:pPr>
            <a:r>
              <a:rPr b="0" lang="en" sz="3900" spc="-1" strike="noStrike">
                <a:solidFill>
                  <a:srgbClr val="000000"/>
                </a:solidFill>
                <a:latin typeface="Economica"/>
                <a:ea typeface="Economica"/>
              </a:rPr>
              <a:t>Key Takeaways - Machine Learning Models</a:t>
            </a:r>
            <a:endParaRPr b="0" lang="en-US" sz="3900" spc="-1" strike="noStrike">
              <a:solidFill>
                <a:srgbClr val="000000"/>
              </a:solidFill>
              <a:latin typeface="Arial"/>
            </a:endParaRPr>
          </a:p>
        </p:txBody>
      </p:sp>
      <p:sp>
        <p:nvSpPr>
          <p:cNvPr id="206" name="TextShape 2"/>
          <p:cNvSpPr txBox="1"/>
          <p:nvPr/>
        </p:nvSpPr>
        <p:spPr>
          <a:xfrm>
            <a:off x="199800" y="989640"/>
            <a:ext cx="8743680" cy="3590280"/>
          </a:xfrm>
          <a:prstGeom prst="rect">
            <a:avLst/>
          </a:prstGeom>
          <a:noFill/>
          <a:ln>
            <a:noFill/>
          </a:ln>
        </p:spPr>
        <p:txBody>
          <a:bodyPr tIns="91440" bIns="91440">
            <a:normAutofit/>
          </a:bodyPr>
          <a:p>
            <a:pPr>
              <a:lnSpc>
                <a:spcPct val="95000"/>
              </a:lnSpc>
              <a:tabLst>
                <a:tab algn="l" pos="0"/>
              </a:tabLst>
            </a:pPr>
            <a:endParaRPr b="0" lang="en-US" sz="1400" spc="-1" strike="noStrike">
              <a:solidFill>
                <a:srgbClr val="000000"/>
              </a:solidFill>
              <a:latin typeface="Arial"/>
            </a:endParaRPr>
          </a:p>
          <a:p>
            <a:pPr marL="457200" indent="-348840">
              <a:lnSpc>
                <a:spcPct val="110000"/>
              </a:lnSpc>
              <a:spcBef>
                <a:spcPts val="1199"/>
              </a:spcBef>
              <a:buClr>
                <a:srgbClr val="000000"/>
              </a:buClr>
              <a:buFont typeface="Open Sans"/>
              <a:buChar char="●"/>
              <a:tabLst>
                <a:tab algn="l" pos="0"/>
              </a:tabLst>
            </a:pPr>
            <a:r>
              <a:rPr b="1" lang="en" sz="1900" spc="-1" strike="noStrike">
                <a:solidFill>
                  <a:srgbClr val="000000"/>
                </a:solidFill>
                <a:latin typeface="Encode Sans"/>
                <a:ea typeface="Encode Sans"/>
              </a:rPr>
              <a:t>Logistic Regression</a:t>
            </a:r>
            <a:r>
              <a:rPr b="0" lang="en" sz="1900" spc="-1" strike="noStrike">
                <a:solidFill>
                  <a:srgbClr val="000000"/>
                </a:solidFill>
                <a:latin typeface="Encode Sans"/>
                <a:ea typeface="Encode Sans"/>
              </a:rPr>
              <a:t> returns the </a:t>
            </a:r>
            <a:r>
              <a:rPr b="1" lang="en" sz="1900" spc="-1" strike="noStrike">
                <a:solidFill>
                  <a:srgbClr val="000000"/>
                </a:solidFill>
                <a:latin typeface="Encode Sans"/>
                <a:ea typeface="Encode Sans"/>
              </a:rPr>
              <a:t>highest accuracy</a:t>
            </a:r>
            <a:r>
              <a:rPr b="0" lang="en" sz="1900" spc="-1" strike="noStrike">
                <a:solidFill>
                  <a:srgbClr val="000000"/>
                </a:solidFill>
                <a:latin typeface="Encode Sans"/>
                <a:ea typeface="Encode Sans"/>
              </a:rPr>
              <a:t>, and thus being the most suitable model for this classification problem with balanced dataset.</a:t>
            </a:r>
            <a:endParaRPr b="0" lang="en-US" sz="1900" spc="-1" strike="noStrike">
              <a:solidFill>
                <a:srgbClr val="000000"/>
              </a:solidFill>
              <a:latin typeface="Arial"/>
            </a:endParaRPr>
          </a:p>
          <a:p>
            <a:pPr marL="457200" indent="-348840">
              <a:lnSpc>
                <a:spcPct val="110000"/>
              </a:lnSpc>
              <a:buClr>
                <a:srgbClr val="000000"/>
              </a:buClr>
              <a:buFont typeface="Open Sans"/>
              <a:buChar char="●"/>
              <a:tabLst>
                <a:tab algn="l" pos="0"/>
              </a:tabLst>
            </a:pPr>
            <a:r>
              <a:rPr b="1" lang="en" sz="1900" spc="-1" strike="noStrike">
                <a:solidFill>
                  <a:srgbClr val="000000"/>
                </a:solidFill>
                <a:latin typeface="Encode Sans"/>
                <a:ea typeface="Encode Sans"/>
              </a:rPr>
              <a:t>Random Forest Classifiers</a:t>
            </a:r>
            <a:r>
              <a:rPr b="0" lang="en" sz="1900" spc="-1" strike="noStrike">
                <a:solidFill>
                  <a:srgbClr val="000000"/>
                </a:solidFill>
                <a:latin typeface="Encode Sans"/>
                <a:ea typeface="Encode Sans"/>
              </a:rPr>
              <a:t> in this dataset is a typical example of </a:t>
            </a:r>
            <a:r>
              <a:rPr b="1" lang="en" sz="1900" spc="-1" strike="noStrike">
                <a:solidFill>
                  <a:srgbClr val="000000"/>
                </a:solidFill>
                <a:latin typeface="Encode Sans"/>
                <a:ea typeface="Encode Sans"/>
              </a:rPr>
              <a:t>overfitting </a:t>
            </a:r>
            <a:r>
              <a:rPr b="0" lang="en" sz="1900" spc="-1" strike="noStrike">
                <a:solidFill>
                  <a:srgbClr val="000000"/>
                </a:solidFill>
                <a:latin typeface="Encode Sans"/>
                <a:ea typeface="Encode Sans"/>
              </a:rPr>
              <a:t>in train dataset. We should use </a:t>
            </a:r>
            <a:r>
              <a:rPr b="1" lang="en" sz="1900" spc="-1" strike="noStrike">
                <a:solidFill>
                  <a:srgbClr val="000000"/>
                </a:solidFill>
                <a:latin typeface="Encode Sans"/>
                <a:ea typeface="Encode Sans"/>
              </a:rPr>
              <a:t>cross-validation score</a:t>
            </a:r>
            <a:r>
              <a:rPr b="0" lang="en" sz="1900" spc="-1" strike="noStrike">
                <a:solidFill>
                  <a:srgbClr val="000000"/>
                </a:solidFill>
                <a:latin typeface="Encode Sans"/>
                <a:ea typeface="Encode Sans"/>
              </a:rPr>
              <a:t> in this case to evaluate correctly.</a:t>
            </a:r>
            <a:endParaRPr b="0" lang="en-US" sz="1900" spc="-1" strike="noStrike">
              <a:solidFill>
                <a:srgbClr val="000000"/>
              </a:solidFill>
              <a:latin typeface="Arial"/>
            </a:endParaRPr>
          </a:p>
          <a:p>
            <a:pPr marL="457200" indent="-348840">
              <a:lnSpc>
                <a:spcPct val="110000"/>
              </a:lnSpc>
              <a:buClr>
                <a:srgbClr val="000000"/>
              </a:buClr>
              <a:buFont typeface="Encode Sans"/>
              <a:buChar char="●"/>
              <a:tabLst>
                <a:tab algn="l" pos="0"/>
              </a:tabLst>
            </a:pPr>
            <a:r>
              <a:rPr b="1" lang="en" sz="1900" spc="-1" strike="noStrike">
                <a:solidFill>
                  <a:srgbClr val="000000"/>
                </a:solidFill>
                <a:latin typeface="Encode Sans"/>
                <a:ea typeface="Encode Sans"/>
              </a:rPr>
              <a:t>String dataset</a:t>
            </a:r>
            <a:r>
              <a:rPr b="0" lang="en" sz="1900" spc="-1" strike="noStrike">
                <a:solidFill>
                  <a:srgbClr val="000000"/>
                </a:solidFill>
                <a:latin typeface="Encode Sans"/>
                <a:ea typeface="Encode Sans"/>
              </a:rPr>
              <a:t> should be cleaned and restructured into </a:t>
            </a:r>
            <a:r>
              <a:rPr b="1" lang="en" sz="1900" spc="-1" strike="noStrike">
                <a:solidFill>
                  <a:srgbClr val="000000"/>
                </a:solidFill>
                <a:latin typeface="Encode Sans"/>
                <a:ea typeface="Encode Sans"/>
              </a:rPr>
              <a:t>Binary Matrix</a:t>
            </a:r>
            <a:r>
              <a:rPr b="0" lang="en" sz="1900" spc="-1" strike="noStrike">
                <a:solidFill>
                  <a:srgbClr val="000000"/>
                </a:solidFill>
                <a:latin typeface="Encode Sans"/>
                <a:ea typeface="Encode Sans"/>
              </a:rPr>
              <a:t> to apply Machine Learning models.</a:t>
            </a:r>
            <a:endParaRPr b="0" lang="en-U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311760" y="316080"/>
            <a:ext cx="8520120" cy="830880"/>
          </a:xfrm>
          <a:prstGeom prst="rect">
            <a:avLst/>
          </a:prstGeom>
          <a:noFill/>
          <a:ln>
            <a:noFill/>
          </a:ln>
        </p:spPr>
        <p:txBody>
          <a:bodyPr tIns="91440" bIns="91440" anchor="b">
            <a:normAutofit fontScale="41000"/>
          </a:bodyPr>
          <a:p>
            <a:pPr>
              <a:lnSpc>
                <a:spcPct val="100000"/>
              </a:lnSpc>
              <a:tabLst>
                <a:tab algn="l" pos="0"/>
              </a:tabLst>
            </a:pPr>
            <a:r>
              <a:rPr b="0" lang="en" sz="3900" spc="-1" strike="noStrike">
                <a:solidFill>
                  <a:srgbClr val="000000"/>
                </a:solidFill>
                <a:latin typeface="Economica"/>
                <a:ea typeface="Economica"/>
              </a:rPr>
              <a:t>Key Takeaways - Machine Learning Models</a:t>
            </a:r>
            <a:endParaRPr b="0" lang="en-US" sz="3900" spc="-1" strike="noStrike">
              <a:solidFill>
                <a:srgbClr val="000000"/>
              </a:solidFill>
              <a:latin typeface="Arial"/>
            </a:endParaRPr>
          </a:p>
        </p:txBody>
      </p:sp>
      <p:sp>
        <p:nvSpPr>
          <p:cNvPr id="208" name="TextShape 2"/>
          <p:cNvSpPr txBox="1"/>
          <p:nvPr/>
        </p:nvSpPr>
        <p:spPr>
          <a:xfrm>
            <a:off x="199800" y="989640"/>
            <a:ext cx="8743680" cy="3590280"/>
          </a:xfrm>
          <a:prstGeom prst="rect">
            <a:avLst/>
          </a:prstGeom>
          <a:noFill/>
          <a:ln>
            <a:noFill/>
          </a:ln>
        </p:spPr>
        <p:txBody>
          <a:bodyPr tIns="91440" bIns="91440">
            <a:normAutofit/>
          </a:bodyPr>
          <a:p>
            <a:pPr>
              <a:lnSpc>
                <a:spcPct val="95000"/>
              </a:lnSpc>
              <a:tabLst>
                <a:tab algn="l" pos="0"/>
              </a:tabLst>
            </a:pPr>
            <a:endParaRPr b="0" lang="en-US" sz="1400" spc="-1" strike="noStrike">
              <a:solidFill>
                <a:srgbClr val="000000"/>
              </a:solidFill>
              <a:latin typeface="Arial"/>
            </a:endParaRPr>
          </a:p>
          <a:p>
            <a:pPr marL="457200" indent="-348840">
              <a:lnSpc>
                <a:spcPct val="110000"/>
              </a:lnSpc>
              <a:spcBef>
                <a:spcPts val="1199"/>
              </a:spcBef>
              <a:buClr>
                <a:srgbClr val="000000"/>
              </a:buClr>
              <a:buFont typeface="Open Sans"/>
              <a:buChar char="●"/>
              <a:tabLst>
                <a:tab algn="l" pos="0"/>
              </a:tabLst>
            </a:pPr>
            <a:r>
              <a:rPr b="1" lang="en" sz="1900" spc="-1" strike="noStrike">
                <a:solidFill>
                  <a:srgbClr val="000000"/>
                </a:solidFill>
                <a:latin typeface="Encode Sans"/>
                <a:ea typeface="Encode Sans"/>
              </a:rPr>
              <a:t>Why Logistic is the most suitable model for this problem?</a:t>
            </a:r>
            <a:endParaRPr b="0" lang="en-US" sz="1900" spc="-1" strike="noStrike">
              <a:solidFill>
                <a:srgbClr val="000000"/>
              </a:solidFill>
              <a:latin typeface="Arial"/>
            </a:endParaRPr>
          </a:p>
          <a:p>
            <a:pPr>
              <a:lnSpc>
                <a:spcPct val="110000"/>
              </a:lnSpc>
              <a:tabLst>
                <a:tab algn="l" pos="0"/>
              </a:tabLst>
            </a:pPr>
            <a:endParaRPr b="0" lang="en-US" sz="1900" spc="-1" strike="noStrike">
              <a:solidFill>
                <a:srgbClr val="000000"/>
              </a:solidFill>
              <a:latin typeface="Arial"/>
            </a:endParaRPr>
          </a:p>
          <a:p>
            <a:pPr marL="457200" indent="-348840">
              <a:lnSpc>
                <a:spcPct val="110000"/>
              </a:lnSpc>
              <a:buClr>
                <a:srgbClr val="000000"/>
              </a:buClr>
              <a:buFont typeface="Encode Sans"/>
              <a:buChar char="-"/>
              <a:tabLst>
                <a:tab algn="l" pos="0"/>
              </a:tabLst>
            </a:pPr>
            <a:r>
              <a:rPr b="0" lang="en" sz="1900" spc="-1" strike="noStrike">
                <a:solidFill>
                  <a:srgbClr val="000000"/>
                </a:solidFill>
                <a:latin typeface="Encode Sans"/>
                <a:ea typeface="Encode Sans"/>
              </a:rPr>
              <a:t>The signal to noise ratio in this problem is low (it is a ‘hard’ problem), which makes logistic regression being likely to perform best.</a:t>
            </a:r>
            <a:endParaRPr b="0" lang="en-US" sz="1900" spc="-1" strike="noStrike">
              <a:solidFill>
                <a:srgbClr val="000000"/>
              </a:solidFill>
              <a:latin typeface="Arial"/>
            </a:endParaRPr>
          </a:p>
          <a:p>
            <a:pPr marL="457200" indent="-348840">
              <a:lnSpc>
                <a:spcPct val="110000"/>
              </a:lnSpc>
              <a:buClr>
                <a:srgbClr val="000000"/>
              </a:buClr>
              <a:buFont typeface="Encode Sans"/>
              <a:buChar char="-"/>
              <a:tabLst>
                <a:tab algn="l" pos="0"/>
              </a:tabLst>
            </a:pPr>
            <a:r>
              <a:rPr b="0" lang="en" sz="1900" spc="-1" strike="noStrike">
                <a:solidFill>
                  <a:srgbClr val="000000"/>
                </a:solidFill>
                <a:latin typeface="Encode Sans"/>
                <a:ea typeface="Encode Sans"/>
              </a:rPr>
              <a:t>The dataset is balanced.</a:t>
            </a:r>
            <a:endParaRPr b="0" lang="en-US" sz="1900" spc="-1" strike="noStrike">
              <a:solidFill>
                <a:srgbClr val="000000"/>
              </a:solidFill>
              <a:latin typeface="Arial"/>
            </a:endParaRPr>
          </a:p>
          <a:p>
            <a:pPr marL="457200" indent="-348840">
              <a:lnSpc>
                <a:spcPct val="110000"/>
              </a:lnSpc>
              <a:buClr>
                <a:srgbClr val="000000"/>
              </a:buClr>
              <a:buFont typeface="Encode Sans"/>
              <a:buChar char="-"/>
              <a:tabLst>
                <a:tab algn="l" pos="0"/>
              </a:tabLst>
            </a:pPr>
            <a:r>
              <a:rPr b="0" lang="en" sz="1900" spc="-1" strike="noStrike">
                <a:solidFill>
                  <a:srgbClr val="000000"/>
                </a:solidFill>
                <a:latin typeface="Encode Sans"/>
                <a:ea typeface="Encode Sans"/>
              </a:rPr>
              <a:t>While its name is logistic regression, it is used more for classification problem, which is binary classification.</a:t>
            </a:r>
            <a:endParaRPr b="0" lang="en-U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311760" y="31608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Overall Learning Outcome</a:t>
            </a:r>
            <a:endParaRPr b="0" lang="en-US" sz="4200" spc="-1" strike="noStrike">
              <a:solidFill>
                <a:srgbClr val="000000"/>
              </a:solidFill>
              <a:latin typeface="Arial"/>
            </a:endParaRPr>
          </a:p>
        </p:txBody>
      </p:sp>
      <p:sp>
        <p:nvSpPr>
          <p:cNvPr id="210" name="TextShape 2"/>
          <p:cNvSpPr txBox="1"/>
          <p:nvPr/>
        </p:nvSpPr>
        <p:spPr>
          <a:xfrm>
            <a:off x="311760" y="1342800"/>
            <a:ext cx="8595720" cy="3353760"/>
          </a:xfrm>
          <a:prstGeom prst="rect">
            <a:avLst/>
          </a:prstGeom>
          <a:noFill/>
          <a:ln>
            <a:noFill/>
          </a:ln>
        </p:spPr>
        <p:txBody>
          <a:bodyPr tIns="91440" bIns="91440">
            <a:normAutofit fontScale="17000"/>
          </a:bodyPr>
          <a:p>
            <a:pPr marL="457200" indent="-334080">
              <a:lnSpc>
                <a:spcPct val="150000"/>
              </a:lnSpc>
              <a:buClr>
                <a:srgbClr val="000000"/>
              </a:buClr>
              <a:buFont typeface="Encode Sans"/>
              <a:buChar char="●"/>
            </a:pPr>
            <a:r>
              <a:rPr b="0" lang="en" sz="3030" spc="-1" strike="noStrike">
                <a:solidFill>
                  <a:srgbClr val="000000"/>
                </a:solidFill>
                <a:latin typeface="Encode Sans"/>
                <a:ea typeface="Encode Sans"/>
              </a:rPr>
              <a:t>We have learnt how to :</a:t>
            </a:r>
            <a:endParaRPr b="0" lang="en-US" sz="3030" spc="-1" strike="noStrike">
              <a:solidFill>
                <a:srgbClr val="000000"/>
              </a:solidFill>
              <a:latin typeface="Arial"/>
            </a:endParaRPr>
          </a:p>
          <a:p>
            <a:pPr lvl="1" marL="914400" indent="-334080">
              <a:lnSpc>
                <a:spcPct val="150000"/>
              </a:lnSpc>
              <a:buClr>
                <a:srgbClr val="000000"/>
              </a:buClr>
              <a:buFont typeface="Encode Sans"/>
              <a:buChar char="○"/>
            </a:pPr>
            <a:r>
              <a:rPr b="0" lang="en" sz="3030" spc="-1" strike="noStrike">
                <a:solidFill>
                  <a:srgbClr val="000000"/>
                </a:solidFill>
                <a:latin typeface="Encode Sans"/>
                <a:ea typeface="Encode Sans"/>
              </a:rPr>
              <a:t>Work with string-based datasets effectively </a:t>
            </a:r>
            <a:endParaRPr b="0" lang="en-US" sz="3030" spc="-1" strike="noStrike">
              <a:solidFill>
                <a:srgbClr val="000000"/>
              </a:solidFill>
              <a:latin typeface="Arial"/>
            </a:endParaRPr>
          </a:p>
          <a:p>
            <a:pPr lvl="1" marL="914400" indent="-334080">
              <a:lnSpc>
                <a:spcPct val="150000"/>
              </a:lnSpc>
              <a:buClr>
                <a:srgbClr val="000000"/>
              </a:buClr>
              <a:buFont typeface="Encode Sans"/>
              <a:buChar char="○"/>
            </a:pPr>
            <a:r>
              <a:rPr b="0" lang="en" sz="3030" spc="-1" strike="noStrike">
                <a:solidFill>
                  <a:srgbClr val="000000"/>
                </a:solidFill>
                <a:latin typeface="Encode Sans"/>
                <a:ea typeface="Encode Sans"/>
              </a:rPr>
              <a:t>Use various visualization tools, including those beyond the course such as Word Clouds</a:t>
            </a:r>
            <a:endParaRPr b="0" lang="en-US" sz="3030" spc="-1" strike="noStrike">
              <a:solidFill>
                <a:srgbClr val="000000"/>
              </a:solidFill>
              <a:latin typeface="Arial"/>
            </a:endParaRPr>
          </a:p>
          <a:p>
            <a:pPr lvl="1" marL="914400" indent="-334080">
              <a:lnSpc>
                <a:spcPct val="150000"/>
              </a:lnSpc>
              <a:buClr>
                <a:srgbClr val="000000"/>
              </a:buClr>
              <a:buFont typeface="Encode Sans"/>
              <a:buChar char="○"/>
            </a:pPr>
            <a:r>
              <a:rPr b="0" lang="en" sz="3030" spc="-1" strike="noStrike">
                <a:solidFill>
                  <a:srgbClr val="000000"/>
                </a:solidFill>
                <a:latin typeface="Encode Sans"/>
                <a:ea typeface="Encode Sans"/>
              </a:rPr>
              <a:t>Use Exploratory Data Analysis to analyze the healthiness of the cuisine</a:t>
            </a:r>
            <a:endParaRPr b="0" lang="en-US" sz="3030" spc="-1" strike="noStrike">
              <a:solidFill>
                <a:srgbClr val="000000"/>
              </a:solidFill>
              <a:latin typeface="Arial"/>
            </a:endParaRPr>
          </a:p>
          <a:p>
            <a:pPr lvl="1" marL="914400" indent="-320040">
              <a:lnSpc>
                <a:spcPct val="150000"/>
              </a:lnSpc>
              <a:buClr>
                <a:srgbClr val="000000"/>
              </a:buClr>
              <a:buSzPct val="87000"/>
              <a:buFont typeface="Economica"/>
              <a:buChar char="○"/>
            </a:pPr>
            <a:r>
              <a:rPr b="0" lang="en" sz="3030" spc="-1" strike="noStrike">
                <a:solidFill>
                  <a:srgbClr val="000000"/>
                </a:solidFill>
                <a:latin typeface="Encode Sans"/>
                <a:ea typeface="Encode Sans"/>
              </a:rPr>
              <a:t>Use different Machine Learning Models that are beyond our course.</a:t>
            </a:r>
            <a:endParaRPr b="0" lang="en-US" sz="3030" spc="-1" strike="noStrike">
              <a:solidFill>
                <a:srgbClr val="000000"/>
              </a:solidFill>
              <a:latin typeface="Arial"/>
            </a:endParaRPr>
          </a:p>
          <a:p>
            <a:pPr lvl="1" marL="914400" indent="-291240">
              <a:lnSpc>
                <a:spcPct val="150000"/>
              </a:lnSpc>
              <a:buClr>
                <a:srgbClr val="000000"/>
              </a:buClr>
              <a:buSzPct val="59000"/>
              <a:buFont typeface="Economica"/>
              <a:buChar char="○"/>
            </a:pPr>
            <a:r>
              <a:rPr b="0" lang="en" sz="3030" spc="-1" strike="noStrike">
                <a:solidFill>
                  <a:srgbClr val="000000"/>
                </a:solidFill>
                <a:latin typeface="Encode Sans"/>
                <a:ea typeface="Encode Sans"/>
              </a:rPr>
              <a:t>Write two programs to check the uniqueness of the ingredients, and predict the cuisine based on list of ingredients being input from users</a:t>
            </a:r>
            <a:br/>
            <a:r>
              <a:rPr b="0" lang="en" sz="1800" spc="-1" strike="noStrike">
                <a:solidFill>
                  <a:srgbClr val="000000"/>
                </a:solidFill>
                <a:latin typeface="Economica"/>
              </a:rPr>
              <a:t> </a:t>
            </a:r>
            <a:endParaRPr b="0" lang="en-US" sz="1800" spc="-1" strike="noStrike">
              <a:solidFill>
                <a:srgbClr val="000000"/>
              </a:solidFill>
              <a:latin typeface="Arial"/>
            </a:endParaRPr>
          </a:p>
          <a:p>
            <a:pPr marL="457200">
              <a:lnSpc>
                <a:spcPct val="115000"/>
              </a:lnSpc>
              <a:spcBef>
                <a:spcPts val="1199"/>
              </a:spcBef>
              <a:spcAft>
                <a:spcPts val="1199"/>
              </a:spcAft>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311760" y="31608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Work Allocation</a:t>
            </a:r>
            <a:endParaRPr b="0" lang="en-US" sz="4200" spc="-1" strike="noStrike">
              <a:solidFill>
                <a:srgbClr val="000000"/>
              </a:solidFill>
              <a:latin typeface="Arial"/>
            </a:endParaRPr>
          </a:p>
        </p:txBody>
      </p:sp>
      <p:sp>
        <p:nvSpPr>
          <p:cNvPr id="212" name="TextShape 2"/>
          <p:cNvSpPr txBox="1"/>
          <p:nvPr/>
        </p:nvSpPr>
        <p:spPr>
          <a:xfrm>
            <a:off x="311760" y="1315800"/>
            <a:ext cx="8520120" cy="3353760"/>
          </a:xfrm>
          <a:prstGeom prst="rect">
            <a:avLst/>
          </a:prstGeom>
          <a:noFill/>
          <a:ln>
            <a:noFill/>
          </a:ln>
        </p:spPr>
        <p:txBody>
          <a:bodyPr tIns="91440" bIns="91440">
            <a:normAutofit/>
          </a:bodyPr>
          <a:p>
            <a:pPr marL="457200" indent="-355320">
              <a:lnSpc>
                <a:spcPct val="150000"/>
              </a:lnSpc>
              <a:buClr>
                <a:srgbClr val="000000"/>
              </a:buClr>
              <a:buFont typeface="Encode Sans"/>
              <a:buChar char="●"/>
            </a:pPr>
            <a:r>
              <a:rPr b="0" lang="en" sz="2000" spc="-1" strike="noStrike">
                <a:solidFill>
                  <a:srgbClr val="000000"/>
                </a:solidFill>
                <a:latin typeface="Encode Sans"/>
                <a:ea typeface="Encode Sans"/>
              </a:rPr>
              <a:t>Daniel: Exploratory Data Analysis - General Analysis</a:t>
            </a:r>
            <a:endParaRPr b="0" lang="en-US" sz="2000" spc="-1" strike="noStrike">
              <a:solidFill>
                <a:srgbClr val="000000"/>
              </a:solidFill>
              <a:latin typeface="Arial"/>
            </a:endParaRPr>
          </a:p>
          <a:p>
            <a:pPr marL="457200" indent="-355320">
              <a:lnSpc>
                <a:spcPct val="150000"/>
              </a:lnSpc>
              <a:buClr>
                <a:srgbClr val="000000"/>
              </a:buClr>
              <a:buFont typeface="Encode Sans"/>
              <a:buChar char="●"/>
            </a:pPr>
            <a:r>
              <a:rPr b="0" lang="en" sz="2000" spc="-1" strike="noStrike">
                <a:solidFill>
                  <a:srgbClr val="000000"/>
                </a:solidFill>
                <a:latin typeface="Encode Sans"/>
                <a:ea typeface="Encode Sans"/>
              </a:rPr>
              <a:t>Sailesh: Exploratory Data Analysis - </a:t>
            </a:r>
            <a:r>
              <a:rPr b="0" lang="en" sz="2000" spc="-1" strike="noStrike">
                <a:solidFill>
                  <a:srgbClr val="000000"/>
                </a:solidFill>
                <a:highlight>
                  <a:srgbClr val="ffffff"/>
                </a:highlight>
                <a:latin typeface="Encode Sans"/>
                <a:ea typeface="Encode Sans"/>
              </a:rPr>
              <a:t>Cultural Analysis</a:t>
            </a:r>
            <a:endParaRPr b="0" lang="en-US" sz="2000" spc="-1" strike="noStrike">
              <a:solidFill>
                <a:srgbClr val="000000"/>
              </a:solidFill>
              <a:latin typeface="Arial"/>
            </a:endParaRPr>
          </a:p>
          <a:p>
            <a:pPr marL="457200" indent="-355320">
              <a:lnSpc>
                <a:spcPct val="150000"/>
              </a:lnSpc>
              <a:buClr>
                <a:srgbClr val="000000"/>
              </a:buClr>
              <a:buFont typeface="Encode Sans"/>
              <a:buChar char="●"/>
            </a:pPr>
            <a:r>
              <a:rPr b="0" lang="en" sz="2000" spc="-1" strike="noStrike">
                <a:solidFill>
                  <a:srgbClr val="000000"/>
                </a:solidFill>
                <a:highlight>
                  <a:srgbClr val="ffffff"/>
                </a:highlight>
                <a:latin typeface="Encode Sans"/>
                <a:ea typeface="Encode Sans"/>
              </a:rPr>
              <a:t>Wei Teck: Exploratory Data Analysis - Healthiness of different cuisines</a:t>
            </a:r>
            <a:endParaRPr b="0" lang="en-US" sz="2000" spc="-1" strike="noStrike">
              <a:solidFill>
                <a:srgbClr val="000000"/>
              </a:solidFill>
              <a:latin typeface="Arial"/>
            </a:endParaRPr>
          </a:p>
          <a:p>
            <a:pPr marL="457200" indent="-355320">
              <a:lnSpc>
                <a:spcPct val="150000"/>
              </a:lnSpc>
              <a:buClr>
                <a:srgbClr val="000000"/>
              </a:buClr>
              <a:buFont typeface="Encode Sans"/>
              <a:buChar char="●"/>
            </a:pPr>
            <a:r>
              <a:rPr b="0" lang="en" sz="2000" spc="-1" strike="noStrike">
                <a:solidFill>
                  <a:srgbClr val="000000"/>
                </a:solidFill>
                <a:highlight>
                  <a:srgbClr val="ffffff"/>
                </a:highlight>
                <a:latin typeface="Encode Sans"/>
                <a:ea typeface="Encode Sans"/>
              </a:rPr>
              <a:t>Bui Quang Huy: Data cleaning and Machine Learning Models</a:t>
            </a:r>
            <a:endParaRPr b="0" lang="en-US" sz="2000" spc="-1" strike="noStrike">
              <a:solidFill>
                <a:srgbClr val="000000"/>
              </a:solidFill>
              <a:latin typeface="Arial"/>
            </a:endParaRPr>
          </a:p>
          <a:p>
            <a:pPr>
              <a:lnSpc>
                <a:spcPct val="115000"/>
              </a:lnSpc>
              <a:spcBef>
                <a:spcPts val="1199"/>
              </a:spcBef>
              <a:spcAft>
                <a:spcPts val="1199"/>
              </a:spcAft>
              <a:tabLst>
                <a:tab algn="l" pos="0"/>
              </a:tabLs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311760" y="31608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Work Allocation</a:t>
            </a:r>
            <a:endParaRPr b="0" lang="en-US" sz="4200" spc="-1" strike="noStrike">
              <a:solidFill>
                <a:srgbClr val="000000"/>
              </a:solidFill>
              <a:latin typeface="Arial"/>
            </a:endParaRPr>
          </a:p>
        </p:txBody>
      </p:sp>
      <p:sp>
        <p:nvSpPr>
          <p:cNvPr id="214" name="TextShape 2"/>
          <p:cNvSpPr txBox="1"/>
          <p:nvPr/>
        </p:nvSpPr>
        <p:spPr>
          <a:xfrm>
            <a:off x="311760" y="1315800"/>
            <a:ext cx="8520120" cy="3353760"/>
          </a:xfrm>
          <a:prstGeom prst="rect">
            <a:avLst/>
          </a:prstGeom>
          <a:noFill/>
          <a:ln>
            <a:noFill/>
          </a:ln>
        </p:spPr>
        <p:txBody>
          <a:bodyPr tIns="91440" bIns="91440">
            <a:normAutofit/>
          </a:bodyPr>
          <a:p>
            <a:pPr marL="457200" indent="-355320">
              <a:lnSpc>
                <a:spcPct val="150000"/>
              </a:lnSpc>
              <a:buClr>
                <a:srgbClr val="000000"/>
              </a:buClr>
              <a:buFont typeface="Encode Sans"/>
              <a:buChar char="●"/>
            </a:pPr>
            <a:r>
              <a:rPr b="0" lang="en" sz="2000" spc="-1" strike="noStrike">
                <a:solidFill>
                  <a:srgbClr val="000000"/>
                </a:solidFill>
                <a:latin typeface="Encode Sans"/>
                <a:ea typeface="Encode Sans"/>
              </a:rPr>
              <a:t>Daniel: Exploratory Data Analysis - General Analysis</a:t>
            </a:r>
            <a:endParaRPr b="0" lang="en-US" sz="2000" spc="-1" strike="noStrike">
              <a:solidFill>
                <a:srgbClr val="000000"/>
              </a:solidFill>
              <a:latin typeface="Arial"/>
            </a:endParaRPr>
          </a:p>
          <a:p>
            <a:pPr marL="457200" indent="-355320">
              <a:lnSpc>
                <a:spcPct val="150000"/>
              </a:lnSpc>
              <a:buClr>
                <a:srgbClr val="000000"/>
              </a:buClr>
              <a:buFont typeface="Encode Sans"/>
              <a:buChar char="●"/>
            </a:pPr>
            <a:r>
              <a:rPr b="0" lang="en" sz="2000" spc="-1" strike="noStrike">
                <a:solidFill>
                  <a:srgbClr val="000000"/>
                </a:solidFill>
                <a:latin typeface="Encode Sans"/>
                <a:ea typeface="Encode Sans"/>
              </a:rPr>
              <a:t>Sailesh: Exploratory Data Analysis - </a:t>
            </a:r>
            <a:r>
              <a:rPr b="0" lang="en" sz="2000" spc="-1" strike="noStrike">
                <a:solidFill>
                  <a:srgbClr val="000000"/>
                </a:solidFill>
                <a:highlight>
                  <a:srgbClr val="ffffff"/>
                </a:highlight>
                <a:latin typeface="Encode Sans"/>
                <a:ea typeface="Encode Sans"/>
              </a:rPr>
              <a:t>Cultural Analysis</a:t>
            </a:r>
            <a:endParaRPr b="0" lang="en-US" sz="2000" spc="-1" strike="noStrike">
              <a:solidFill>
                <a:srgbClr val="000000"/>
              </a:solidFill>
              <a:latin typeface="Arial"/>
            </a:endParaRPr>
          </a:p>
          <a:p>
            <a:pPr marL="457200" indent="-355320">
              <a:lnSpc>
                <a:spcPct val="150000"/>
              </a:lnSpc>
              <a:buClr>
                <a:srgbClr val="000000"/>
              </a:buClr>
              <a:buFont typeface="Encode Sans"/>
              <a:buChar char="●"/>
            </a:pPr>
            <a:r>
              <a:rPr b="0" lang="en" sz="2000" spc="-1" strike="noStrike">
                <a:solidFill>
                  <a:srgbClr val="000000"/>
                </a:solidFill>
                <a:highlight>
                  <a:srgbClr val="ffffff"/>
                </a:highlight>
                <a:latin typeface="Encode Sans"/>
                <a:ea typeface="Encode Sans"/>
              </a:rPr>
              <a:t>Wei Teck: Exploratory Data Analysis - Healthiness of different cuisines</a:t>
            </a:r>
            <a:endParaRPr b="0" lang="en-US" sz="2000" spc="-1" strike="noStrike">
              <a:solidFill>
                <a:srgbClr val="000000"/>
              </a:solidFill>
              <a:latin typeface="Arial"/>
            </a:endParaRPr>
          </a:p>
          <a:p>
            <a:pPr marL="457200" indent="-355320">
              <a:lnSpc>
                <a:spcPct val="150000"/>
              </a:lnSpc>
              <a:buClr>
                <a:srgbClr val="000000"/>
              </a:buClr>
              <a:buFont typeface="Encode Sans"/>
              <a:buChar char="●"/>
            </a:pPr>
            <a:r>
              <a:rPr b="0" lang="en" sz="2000" spc="-1" strike="noStrike">
                <a:solidFill>
                  <a:srgbClr val="000000"/>
                </a:solidFill>
                <a:highlight>
                  <a:srgbClr val="ffffff"/>
                </a:highlight>
                <a:latin typeface="Encode Sans"/>
                <a:ea typeface="Encode Sans"/>
              </a:rPr>
              <a:t>Bui Quang Huy: Data cleaning and Machine Learning Models</a:t>
            </a:r>
            <a:endParaRPr b="0" lang="en-US" sz="2000" spc="-1" strike="noStrike">
              <a:solidFill>
                <a:srgbClr val="000000"/>
              </a:solidFill>
              <a:latin typeface="Arial"/>
            </a:endParaRPr>
          </a:p>
          <a:p>
            <a:pPr>
              <a:lnSpc>
                <a:spcPct val="115000"/>
              </a:lnSpc>
              <a:spcBef>
                <a:spcPts val="1199"/>
              </a:spcBef>
              <a:spcAft>
                <a:spcPts val="1199"/>
              </a:spcAft>
              <a:tabLst>
                <a:tab algn="l" pos="0"/>
              </a:tabLs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311760" y="27000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Basic Exploratory Data Analysis </a:t>
            </a:r>
            <a:endParaRPr b="0" lang="en-US" sz="4200" spc="-1" strike="noStrike">
              <a:solidFill>
                <a:srgbClr val="000000"/>
              </a:solidFill>
              <a:latin typeface="Arial"/>
            </a:endParaRPr>
          </a:p>
        </p:txBody>
      </p:sp>
      <p:pic>
        <p:nvPicPr>
          <p:cNvPr id="105" name="Google Shape;97;p17" descr=""/>
          <p:cNvPicPr/>
          <p:nvPr/>
        </p:nvPicPr>
        <p:blipFill>
          <a:blip r:embed="rId1"/>
          <a:stretch/>
        </p:blipFill>
        <p:spPr>
          <a:xfrm>
            <a:off x="182160" y="1543680"/>
            <a:ext cx="8429400" cy="3283920"/>
          </a:xfrm>
          <a:prstGeom prst="rect">
            <a:avLst/>
          </a:prstGeom>
          <a:ln>
            <a:noFill/>
          </a:ln>
        </p:spPr>
      </p:pic>
      <p:sp>
        <p:nvSpPr>
          <p:cNvPr id="106" name="CustomShape 2"/>
          <p:cNvSpPr/>
          <p:nvPr/>
        </p:nvSpPr>
        <p:spPr>
          <a:xfrm>
            <a:off x="408960" y="1147680"/>
            <a:ext cx="7051320" cy="3657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 sz="1200" spc="-1" strike="noStrike">
                <a:solidFill>
                  <a:srgbClr val="000000"/>
                </a:solidFill>
                <a:latin typeface="Encode Sans"/>
                <a:ea typeface="Encode Sans"/>
              </a:rPr>
              <a:t>Number of each culture’s cuisine in the data</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106"/>
                                        </p:tgtEl>
                                        <p:attrNameLst>
                                          <p:attrName>style.visibility</p:attrName>
                                        </p:attrNameLst>
                                      </p:cBhvr>
                                      <p:to>
                                        <p:strVal val="visible"/>
                                      </p:to>
                                    </p:set>
                                    <p:animEffect filter="fade" transition="in">
                                      <p:cBhvr additive="repl">
                                        <p:cTn id="65" dur="1000"/>
                                        <p:tgtEl>
                                          <p:spTgt spid="106"/>
                                        </p:tgtEl>
                                      </p:cBhvr>
                                    </p:animEffect>
                                  </p:childTnLst>
                                </p:cTn>
                              </p:par>
                            </p:childTnLst>
                          </p:cTn>
                        </p:par>
                      </p:childTnLst>
                    </p:cTn>
                  </p:par>
                  <p:par>
                    <p:cTn id="66" fill="hold">
                      <p:stCondLst>
                        <p:cond delay="indefinite"/>
                      </p:stCondLst>
                      <p:childTnLst>
                        <p:par>
                          <p:cTn id="67" fill="hold">
                            <p:stCondLst>
                              <p:cond delay="0"/>
                            </p:stCondLst>
                            <p:childTnLst>
                              <p:par>
                                <p:cTn id="68" nodeType="clickEffect" fill="hold" presetClass="entr" presetID="10">
                                  <p:stCondLst>
                                    <p:cond delay="0"/>
                                  </p:stCondLst>
                                  <p:childTnLst>
                                    <p:set>
                                      <p:cBhvr>
                                        <p:cTn id="69" dur="1" fill="hold">
                                          <p:stCondLst>
                                            <p:cond delay="0"/>
                                          </p:stCondLst>
                                        </p:cTn>
                                        <p:tgtEl>
                                          <p:spTgt spid="105"/>
                                        </p:tgtEl>
                                        <p:attrNameLst>
                                          <p:attrName>style.visibility</p:attrName>
                                        </p:attrNameLst>
                                      </p:cBhvr>
                                      <p:to>
                                        <p:strVal val="visible"/>
                                      </p:to>
                                    </p:set>
                                    <p:animEffect filter="fade" transition="in">
                                      <p:cBhvr additive="repl">
                                        <p:cTn id="70"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311760" y="27936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Basic Exploratory Data Analysis</a:t>
            </a:r>
            <a:endParaRPr b="0" lang="en-US" sz="4200" spc="-1" strike="noStrike">
              <a:solidFill>
                <a:srgbClr val="000000"/>
              </a:solidFill>
              <a:latin typeface="Arial"/>
            </a:endParaRPr>
          </a:p>
        </p:txBody>
      </p:sp>
      <p:pic>
        <p:nvPicPr>
          <p:cNvPr id="108" name="Google Shape;104;p18" descr=""/>
          <p:cNvPicPr/>
          <p:nvPr/>
        </p:nvPicPr>
        <p:blipFill>
          <a:blip r:embed="rId1"/>
          <a:stretch/>
        </p:blipFill>
        <p:spPr>
          <a:xfrm>
            <a:off x="5854320" y="1799280"/>
            <a:ext cx="2952720" cy="2982240"/>
          </a:xfrm>
          <a:prstGeom prst="rect">
            <a:avLst/>
          </a:prstGeom>
          <a:ln>
            <a:noFill/>
          </a:ln>
        </p:spPr>
      </p:pic>
      <p:sp>
        <p:nvSpPr>
          <p:cNvPr id="109" name="CustomShape 2"/>
          <p:cNvSpPr/>
          <p:nvPr/>
        </p:nvSpPr>
        <p:spPr>
          <a:xfrm>
            <a:off x="5326560" y="1147320"/>
            <a:ext cx="3750480" cy="548280"/>
          </a:xfrm>
          <a:prstGeom prst="rect">
            <a:avLst/>
          </a:prstGeom>
          <a:noFill/>
          <a:ln>
            <a:noFill/>
          </a:ln>
        </p:spPr>
        <p:style>
          <a:lnRef idx="0"/>
          <a:fillRef idx="0"/>
          <a:effectRef idx="0"/>
          <a:fontRef idx="minor"/>
        </p:style>
        <p:txBody>
          <a:bodyPr tIns="91440" bIns="91440">
            <a:spAutoFit/>
          </a:bodyPr>
          <a:p>
            <a:pPr marL="457200" indent="-304560">
              <a:lnSpc>
                <a:spcPct val="100000"/>
              </a:lnSpc>
              <a:buClr>
                <a:srgbClr val="000000"/>
              </a:buClr>
              <a:buFont typeface="Encode Sans"/>
              <a:buChar char="-"/>
            </a:pPr>
            <a:r>
              <a:rPr b="0" lang="en" sz="1200" spc="-1" strike="noStrike">
                <a:solidFill>
                  <a:srgbClr val="000000"/>
                </a:solidFill>
                <a:latin typeface="Encode Sans"/>
                <a:ea typeface="Encode Sans"/>
              </a:rPr>
              <a:t>We tallied the number of each type of cuisine available in the dataset</a:t>
            </a:r>
            <a:endParaRPr b="0" lang="en-US" sz="1200" spc="-1" strike="noStrike">
              <a:latin typeface="Arial"/>
            </a:endParaRPr>
          </a:p>
        </p:txBody>
      </p:sp>
      <p:sp>
        <p:nvSpPr>
          <p:cNvPr id="110" name="CustomShape 3"/>
          <p:cNvSpPr/>
          <p:nvPr/>
        </p:nvSpPr>
        <p:spPr>
          <a:xfrm>
            <a:off x="382680" y="1262520"/>
            <a:ext cx="7051320" cy="3812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 sz="1300" spc="-1" strike="noStrike">
                <a:solidFill>
                  <a:srgbClr val="000000"/>
                </a:solidFill>
                <a:latin typeface="Encode Sans"/>
                <a:ea typeface="Encode Sans"/>
              </a:rPr>
              <a:t>Number of each culture’s cuisine in the data</a:t>
            </a:r>
            <a:endParaRPr b="0" lang="en-US" sz="1300" spc="-1" strike="noStrike">
              <a:latin typeface="Arial"/>
            </a:endParaRPr>
          </a:p>
        </p:txBody>
      </p:sp>
      <p:pic>
        <p:nvPicPr>
          <p:cNvPr id="111" name="Google Shape;107;p18" descr=""/>
          <p:cNvPicPr/>
          <p:nvPr/>
        </p:nvPicPr>
        <p:blipFill>
          <a:blip r:embed="rId2"/>
          <a:stretch/>
        </p:blipFill>
        <p:spPr>
          <a:xfrm>
            <a:off x="177480" y="1824480"/>
            <a:ext cx="5706000" cy="2704680"/>
          </a:xfrm>
          <a:prstGeom prst="rect">
            <a:avLst/>
          </a:prstGeom>
          <a:ln>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0">
                                  <p:stCondLst>
                                    <p:cond delay="0"/>
                                  </p:stCondLst>
                                  <p:childTnLst>
                                    <p:set>
                                      <p:cBhvr>
                                        <p:cTn id="76" dur="1" fill="hold">
                                          <p:stCondLst>
                                            <p:cond delay="0"/>
                                          </p:stCondLst>
                                        </p:cTn>
                                        <p:tgtEl>
                                          <p:spTgt spid="109"/>
                                        </p:tgtEl>
                                        <p:attrNameLst>
                                          <p:attrName>style.visibility</p:attrName>
                                        </p:attrNameLst>
                                      </p:cBhvr>
                                      <p:to>
                                        <p:strVal val="visible"/>
                                      </p:to>
                                    </p:set>
                                    <p:animEffect filter="fade" transition="in">
                                      <p:cBhvr additive="repl">
                                        <p:cTn id="77" dur="1000"/>
                                        <p:tgtEl>
                                          <p:spTgt spid="109"/>
                                        </p:tgtEl>
                                      </p:cBhvr>
                                    </p:animEffec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0">
                                  <p:stCondLst>
                                    <p:cond delay="0"/>
                                  </p:stCondLst>
                                  <p:childTnLst>
                                    <p:set>
                                      <p:cBhvr>
                                        <p:cTn id="81" dur="1" fill="hold">
                                          <p:stCondLst>
                                            <p:cond delay="0"/>
                                          </p:stCondLst>
                                        </p:cTn>
                                        <p:tgtEl>
                                          <p:spTgt spid="108"/>
                                        </p:tgtEl>
                                        <p:attrNameLst>
                                          <p:attrName>style.visibility</p:attrName>
                                        </p:attrNameLst>
                                      </p:cBhvr>
                                      <p:to>
                                        <p:strVal val="visible"/>
                                      </p:to>
                                    </p:set>
                                    <p:animEffect filter="fade" transition="in">
                                      <p:cBhvr additive="repl">
                                        <p:cTn id="82"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311760" y="316080"/>
            <a:ext cx="8520120" cy="830880"/>
          </a:xfrm>
          <a:prstGeom prst="rect">
            <a:avLst/>
          </a:prstGeom>
          <a:noFill/>
          <a:ln>
            <a:noFill/>
          </a:ln>
        </p:spPr>
        <p:txBody>
          <a:bodyPr tIns="91440" bIns="91440" anchor="b">
            <a:normAutofit fontScale="36000"/>
          </a:bodyPr>
          <a:p>
            <a:pPr>
              <a:lnSpc>
                <a:spcPct val="100000"/>
              </a:lnSpc>
              <a:tabLst>
                <a:tab algn="l" pos="0"/>
              </a:tabLst>
            </a:pPr>
            <a:r>
              <a:rPr b="0" lang="en" sz="4200" spc="-1" strike="noStrike">
                <a:solidFill>
                  <a:srgbClr val="000000"/>
                </a:solidFill>
                <a:latin typeface="Economica"/>
                <a:ea typeface="Economica"/>
              </a:rPr>
              <a:t>Basic Exploratory Data Analysis</a:t>
            </a:r>
            <a:endParaRPr b="0" lang="en-US" sz="4200" spc="-1" strike="noStrike">
              <a:solidFill>
                <a:srgbClr val="000000"/>
              </a:solidFill>
              <a:latin typeface="Arial"/>
            </a:endParaRPr>
          </a:p>
        </p:txBody>
      </p:sp>
      <p:sp>
        <p:nvSpPr>
          <p:cNvPr id="113" name="CustomShape 2"/>
          <p:cNvSpPr/>
          <p:nvPr/>
        </p:nvSpPr>
        <p:spPr>
          <a:xfrm>
            <a:off x="924480" y="1231560"/>
            <a:ext cx="5445360" cy="3657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 sz="1200" spc="-1" strike="noStrike">
                <a:solidFill>
                  <a:srgbClr val="000000"/>
                </a:solidFill>
                <a:latin typeface="Encode Sans"/>
                <a:ea typeface="Encode Sans"/>
              </a:rPr>
              <a:t>Distribution of number of ingredients per dish</a:t>
            </a:r>
            <a:endParaRPr b="0" lang="en-US" sz="1200" spc="-1" strike="noStrike">
              <a:latin typeface="Arial"/>
            </a:endParaRPr>
          </a:p>
        </p:txBody>
      </p:sp>
      <p:pic>
        <p:nvPicPr>
          <p:cNvPr id="114" name="Google Shape;114;p19" descr=""/>
          <p:cNvPicPr/>
          <p:nvPr/>
        </p:nvPicPr>
        <p:blipFill>
          <a:blip r:embed="rId1"/>
          <a:stretch/>
        </p:blipFill>
        <p:spPr>
          <a:xfrm>
            <a:off x="689040" y="1631520"/>
            <a:ext cx="7765920" cy="29001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2727360" y="1895760"/>
            <a:ext cx="3296880" cy="830880"/>
          </a:xfrm>
          <a:prstGeom prst="rect">
            <a:avLst/>
          </a:prstGeom>
          <a:noFill/>
          <a:ln>
            <a:noFill/>
          </a:ln>
        </p:spPr>
        <p:txBody>
          <a:bodyPr tIns="91440" bIns="91440" anchor="b">
            <a:normAutofit fontScale="36000"/>
          </a:bodyPr>
          <a:p>
            <a:pPr>
              <a:lnSpc>
                <a:spcPct val="100000"/>
              </a:lnSpc>
              <a:tabLst>
                <a:tab algn="l" pos="0"/>
              </a:tabLst>
            </a:pPr>
            <a:r>
              <a:rPr b="1" lang="en" sz="4200" spc="-1" strike="noStrike">
                <a:solidFill>
                  <a:srgbClr val="000000"/>
                </a:solidFill>
                <a:latin typeface="Economica"/>
                <a:ea typeface="Economica"/>
              </a:rPr>
              <a:t>Cultural Analysis</a:t>
            </a:r>
            <a:endParaRPr b="0" lang="en-US" sz="4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311760" y="31608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Problem 1</a:t>
            </a:r>
            <a:endParaRPr b="0" lang="en-US" sz="4200" spc="-1" strike="noStrike">
              <a:solidFill>
                <a:srgbClr val="000000"/>
              </a:solidFill>
              <a:latin typeface="Arial"/>
            </a:endParaRPr>
          </a:p>
        </p:txBody>
      </p:sp>
      <p:sp>
        <p:nvSpPr>
          <p:cNvPr id="117" name="TextShape 2"/>
          <p:cNvSpPr txBox="1"/>
          <p:nvPr/>
        </p:nvSpPr>
        <p:spPr>
          <a:xfrm>
            <a:off x="1359360" y="1171440"/>
            <a:ext cx="6424920" cy="2800080"/>
          </a:xfrm>
          <a:prstGeom prst="rect">
            <a:avLst/>
          </a:prstGeom>
          <a:noFill/>
          <a:ln>
            <a:noFill/>
          </a:ln>
        </p:spPr>
        <p:txBody>
          <a:bodyPr tIns="91440" bIns="91440">
            <a:normAutofit/>
          </a:bodyPr>
          <a:p>
            <a:pPr>
              <a:lnSpc>
                <a:spcPct val="100000"/>
              </a:lnSpc>
              <a:tabLst>
                <a:tab algn="l" pos="0"/>
              </a:tabLst>
            </a:pPr>
            <a:endParaRPr b="0" lang="en-US" sz="1400" spc="-1" strike="noStrike">
              <a:solidFill>
                <a:srgbClr val="000000"/>
              </a:solidFill>
              <a:latin typeface="Arial"/>
            </a:endParaRPr>
          </a:p>
          <a:p>
            <a:pPr algn="ctr">
              <a:lnSpc>
                <a:spcPct val="115000"/>
              </a:lnSpc>
              <a:tabLst>
                <a:tab algn="l" pos="0"/>
              </a:tabLst>
            </a:pPr>
            <a:r>
              <a:rPr b="0" lang="en" sz="3020" spc="-1" strike="noStrike">
                <a:solidFill>
                  <a:srgbClr val="000000"/>
                </a:solidFill>
                <a:latin typeface="Economica"/>
                <a:ea typeface="Economica"/>
              </a:rPr>
              <a:t>What are the commonly used ingredients found? Is the preparation of cuisine difficult? </a:t>
            </a:r>
            <a:endParaRPr b="0" lang="en-US" sz="3020" spc="-1" strike="noStrike">
              <a:solidFill>
                <a:srgbClr val="000000"/>
              </a:solidFill>
              <a:latin typeface="Arial"/>
            </a:endParaRPr>
          </a:p>
          <a:p>
            <a:pPr algn="ctr">
              <a:lnSpc>
                <a:spcPct val="115000"/>
              </a:lnSpc>
              <a:spcBef>
                <a:spcPts val="1199"/>
              </a:spcBef>
              <a:spcAft>
                <a:spcPts val="1199"/>
              </a:spcAft>
              <a:tabLst>
                <a:tab algn="l" pos="0"/>
              </a:tabLst>
            </a:pPr>
            <a:endParaRPr b="0" lang="en-US" sz="302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311760" y="265680"/>
            <a:ext cx="8520120" cy="830880"/>
          </a:xfrm>
          <a:prstGeom prst="rect">
            <a:avLst/>
          </a:prstGeom>
          <a:noFill/>
          <a:ln>
            <a:noFill/>
          </a:ln>
        </p:spPr>
        <p:txBody>
          <a:bodyPr tIns="91440" bIns="91440" anchor="b">
            <a:normAutofit/>
          </a:bodyPr>
          <a:p>
            <a:pPr>
              <a:lnSpc>
                <a:spcPct val="100000"/>
              </a:lnSpc>
              <a:tabLst>
                <a:tab algn="l" pos="0"/>
              </a:tabLst>
            </a:pPr>
            <a:r>
              <a:rPr b="0" lang="en" sz="4200" spc="-1" strike="noStrike">
                <a:solidFill>
                  <a:srgbClr val="000000"/>
                </a:solidFill>
                <a:latin typeface="Economica"/>
                <a:ea typeface="Economica"/>
              </a:rPr>
              <a:t>Top Ingredients (All Cuisines)</a:t>
            </a:r>
            <a:endParaRPr b="0" lang="en-US" sz="4200" spc="-1" strike="noStrike">
              <a:solidFill>
                <a:srgbClr val="000000"/>
              </a:solidFill>
              <a:latin typeface="Arial"/>
            </a:endParaRPr>
          </a:p>
        </p:txBody>
      </p:sp>
      <p:pic>
        <p:nvPicPr>
          <p:cNvPr id="119" name="Google Shape;131;p22" descr=""/>
          <p:cNvPicPr/>
          <p:nvPr/>
        </p:nvPicPr>
        <p:blipFill>
          <a:blip r:embed="rId1"/>
          <a:stretch/>
        </p:blipFill>
        <p:spPr>
          <a:xfrm>
            <a:off x="640080" y="1727280"/>
            <a:ext cx="2107800" cy="2927520"/>
          </a:xfrm>
          <a:prstGeom prst="rect">
            <a:avLst/>
          </a:prstGeom>
          <a:ln>
            <a:noFill/>
          </a:ln>
        </p:spPr>
      </p:pic>
      <p:pic>
        <p:nvPicPr>
          <p:cNvPr id="120" name="Google Shape;132;p22" descr=""/>
          <p:cNvPicPr/>
          <p:nvPr/>
        </p:nvPicPr>
        <p:blipFill>
          <a:blip r:embed="rId2"/>
          <a:stretch/>
        </p:blipFill>
        <p:spPr>
          <a:xfrm>
            <a:off x="3587040" y="1428120"/>
            <a:ext cx="4349520" cy="3525840"/>
          </a:xfrm>
          <a:prstGeom prst="rect">
            <a:avLst/>
          </a:prstGeom>
          <a:ln>
            <a:noFill/>
          </a:ln>
        </p:spPr>
      </p:pic>
      <p:sp>
        <p:nvSpPr>
          <p:cNvPr id="121" name="CustomShape 2"/>
          <p:cNvSpPr/>
          <p:nvPr/>
        </p:nvSpPr>
        <p:spPr>
          <a:xfrm>
            <a:off x="198360" y="1186560"/>
            <a:ext cx="4265280" cy="548280"/>
          </a:xfrm>
          <a:prstGeom prst="rect">
            <a:avLst/>
          </a:prstGeom>
          <a:noFill/>
          <a:ln>
            <a:noFill/>
          </a:ln>
        </p:spPr>
        <p:style>
          <a:lnRef idx="0"/>
          <a:fillRef idx="0"/>
          <a:effectRef idx="0"/>
          <a:fontRef idx="minor"/>
        </p:style>
        <p:txBody>
          <a:bodyPr tIns="91440" bIns="91440">
            <a:spAutoFit/>
          </a:bodyPr>
          <a:p>
            <a:pPr marL="457200" indent="-304560">
              <a:lnSpc>
                <a:spcPct val="100000"/>
              </a:lnSpc>
              <a:buClr>
                <a:srgbClr val="000000"/>
              </a:buClr>
              <a:buFont typeface="Open Sans"/>
              <a:buChar char="●"/>
            </a:pPr>
            <a:r>
              <a:rPr b="0" lang="en" sz="1200" spc="-1" strike="noStrike">
                <a:solidFill>
                  <a:srgbClr val="000000"/>
                </a:solidFill>
                <a:latin typeface="Encode Sans"/>
                <a:ea typeface="Encode Sans"/>
              </a:rPr>
              <a:t>Extract of the top 15 ingredients used across </a:t>
            </a:r>
            <a:r>
              <a:rPr b="1" lang="en" sz="1200" spc="-1" strike="noStrike">
                <a:solidFill>
                  <a:srgbClr val="000000"/>
                </a:solidFill>
                <a:latin typeface="Encode Sans"/>
                <a:ea typeface="Encode Sans"/>
              </a:rPr>
              <a:t>all</a:t>
            </a:r>
            <a:r>
              <a:rPr b="0" lang="en" sz="1200" spc="-1" strike="noStrike">
                <a:solidFill>
                  <a:srgbClr val="000000"/>
                </a:solidFill>
                <a:latin typeface="Encode Sans"/>
                <a:ea typeface="Encode Sans"/>
              </a:rPr>
              <a:t> cuisines</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2021-05-16T23:16:48Z</dcterms:modified>
  <cp:revision>1</cp:revision>
  <dc:subject/>
  <dc:title/>
</cp:coreProperties>
</file>